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 id="2147483684" r:id="rId2"/>
  </p:sldMasterIdLst>
  <p:notesMasterIdLst>
    <p:notesMasterId r:id="rId10"/>
  </p:notesMasterIdLst>
  <p:handoutMasterIdLst>
    <p:handoutMasterId r:id="rId11"/>
  </p:handoutMasterIdLst>
  <p:sldIdLst>
    <p:sldId id="427" r:id="rId3"/>
    <p:sldId id="393" r:id="rId4"/>
    <p:sldId id="428" r:id="rId5"/>
    <p:sldId id="387" r:id="rId6"/>
    <p:sldId id="430" r:id="rId7"/>
    <p:sldId id="431" r:id="rId8"/>
    <p:sldId id="436" r:id="rId9"/>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225" autoAdjust="0"/>
    <p:restoredTop sz="96625" autoAdjust="0"/>
  </p:normalViewPr>
  <p:slideViewPr>
    <p:cSldViewPr>
      <p:cViewPr>
        <p:scale>
          <a:sx n="70" d="100"/>
          <a:sy n="70" d="100"/>
        </p:scale>
        <p:origin x="-474"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44193014772032074"/>
          <c:y val="4.0684780041651492E-2"/>
          <c:w val="0.48071367479869137"/>
          <c:h val="0.86899113296262165"/>
        </c:manualLayout>
      </c:layout>
      <c:barChart>
        <c:barDir val="bar"/>
        <c:grouping val="clustered"/>
        <c:varyColors val="0"/>
        <c:ser>
          <c:idx val="2"/>
          <c:order val="0"/>
          <c:tx>
            <c:strRef>
              <c:f>Sheet1!$D$1</c:f>
              <c:strCache>
                <c:ptCount val="1"/>
                <c:pt idx="0">
                  <c:v>Coverage of 15 year-old population</c:v>
                </c:pt>
              </c:strCache>
            </c:strRef>
          </c:tx>
          <c:spPr>
            <a:solidFill>
              <a:srgbClr val="0070C0"/>
            </a:solidFill>
          </c:spPr>
          <c:invertIfNegative val="0"/>
          <c:dPt>
            <c:idx val="21"/>
            <c:invertIfNegative val="0"/>
            <c:bubble3D val="0"/>
            <c:spPr>
              <a:solidFill>
                <a:schemeClr val="tx2">
                  <a:lumMod val="75000"/>
                </a:schemeClr>
              </a:solidFill>
            </c:spPr>
          </c:dPt>
          <c:dPt>
            <c:idx val="22"/>
            <c:invertIfNegative val="0"/>
            <c:bubble3D val="0"/>
            <c:spPr>
              <a:solidFill>
                <a:schemeClr val="bg2">
                  <a:lumMod val="50000"/>
                </a:schemeClr>
              </a:solidFill>
            </c:spPr>
          </c:dPt>
          <c:cat>
            <c:strRef>
              <c:f>Sheet1!$A$2:$A$24</c:f>
              <c:strCache>
                <c:ptCount val="23"/>
                <c:pt idx="0">
                  <c:v>Panama</c:v>
                </c:pt>
                <c:pt idx="1">
                  <c:v>Indonesia</c:v>
                </c:pt>
                <c:pt idx="2">
                  <c:v>Costa Rica</c:v>
                </c:pt>
                <c:pt idx="3">
                  <c:v>Turkey</c:v>
                </c:pt>
                <c:pt idx="4">
                  <c:v>Azerbaijan</c:v>
                </c:pt>
                <c:pt idx="5">
                  <c:v>Colombia</c:v>
                </c:pt>
                <c:pt idx="6">
                  <c:v>Mexico</c:v>
                </c:pt>
                <c:pt idx="7">
                  <c:v>Albania</c:v>
                </c:pt>
                <c:pt idx="8">
                  <c:v>Uruguay</c:v>
                </c:pt>
                <c:pt idx="9">
                  <c:v>Brazil</c:v>
                </c:pt>
                <c:pt idx="10">
                  <c:v>Kyrgyzstan</c:v>
                </c:pt>
                <c:pt idx="11">
                  <c:v>Argentina</c:v>
                </c:pt>
                <c:pt idx="12">
                  <c:v>Bulgaria</c:v>
                </c:pt>
                <c:pt idx="13">
                  <c:v>Thailand</c:v>
                </c:pt>
                <c:pt idx="14">
                  <c:v>Mauritius</c:v>
                </c:pt>
                <c:pt idx="15">
                  <c:v>Peru</c:v>
                </c:pt>
                <c:pt idx="16">
                  <c:v>Georgia</c:v>
                </c:pt>
                <c:pt idx="17">
                  <c:v>Russian Federation</c:v>
                </c:pt>
                <c:pt idx="18">
                  <c:v>Trinidad and Tobago</c:v>
                </c:pt>
                <c:pt idx="19">
                  <c:v>Malaysia</c:v>
                </c:pt>
                <c:pt idx="20">
                  <c:v>Partner average</c:v>
                </c:pt>
                <c:pt idx="21">
                  <c:v>OECD average</c:v>
                </c:pt>
                <c:pt idx="22">
                  <c:v>OECD average (excl. Turkey, Mexico, Chile)</c:v>
                </c:pt>
              </c:strCache>
            </c:strRef>
          </c:cat>
          <c:val>
            <c:numRef>
              <c:f>Sheet1!$D$2:$D$24</c:f>
              <c:numCache>
                <c:formatCode>0.00</c:formatCode>
                <c:ptCount val="23"/>
                <c:pt idx="0">
                  <c:v>0.52677048982199259</c:v>
                </c:pt>
                <c:pt idx="1">
                  <c:v>0.52934014261677165</c:v>
                </c:pt>
                <c:pt idx="2">
                  <c:v>0.53</c:v>
                </c:pt>
                <c:pt idx="3">
                  <c:v>0.56648254617972749</c:v>
                </c:pt>
                <c:pt idx="4">
                  <c:v>0.57087340482313564</c:v>
                </c:pt>
                <c:pt idx="5">
                  <c:v>0.58494392855103339</c:v>
                </c:pt>
                <c:pt idx="6">
                  <c:v>0.60669131148250266</c:v>
                </c:pt>
                <c:pt idx="7">
                  <c:v>0.614068217388962</c:v>
                </c:pt>
                <c:pt idx="8">
                  <c:v>0.63141205553800162</c:v>
                </c:pt>
                <c:pt idx="9">
                  <c:v>0.63187872377523602</c:v>
                </c:pt>
                <c:pt idx="10">
                  <c:v>0.67205565306734516</c:v>
                </c:pt>
                <c:pt idx="11">
                  <c:v>0.68576804748167663</c:v>
                </c:pt>
                <c:pt idx="12">
                  <c:v>0.72087403086281265</c:v>
                </c:pt>
                <c:pt idx="13">
                  <c:v>0.72841666043788189</c:v>
                </c:pt>
                <c:pt idx="14">
                  <c:v>0.73000000000000065</c:v>
                </c:pt>
                <c:pt idx="15">
                  <c:v>0.73024408820852749</c:v>
                </c:pt>
                <c:pt idx="16">
                  <c:v>0.76000000000000423</c:v>
                </c:pt>
                <c:pt idx="17">
                  <c:v>0.7710587925897433</c:v>
                </c:pt>
                <c:pt idx="18">
                  <c:v>0.7756111111111158</c:v>
                </c:pt>
                <c:pt idx="19">
                  <c:v>0.78</c:v>
                </c:pt>
                <c:pt idx="20">
                  <c:v>0.78085392511497997</c:v>
                </c:pt>
                <c:pt idx="21">
                  <c:v>0.87434117447086246</c:v>
                </c:pt>
                <c:pt idx="22">
                  <c:v>0.89361085439127563</c:v>
                </c:pt>
              </c:numCache>
            </c:numRef>
          </c:val>
        </c:ser>
        <c:dLbls>
          <c:showLegendKey val="0"/>
          <c:showVal val="0"/>
          <c:showCatName val="0"/>
          <c:showSerName val="0"/>
          <c:showPercent val="0"/>
          <c:showBubbleSize val="0"/>
        </c:dLbls>
        <c:gapWidth val="50"/>
        <c:axId val="106306560"/>
        <c:axId val="106308352"/>
      </c:barChart>
      <c:catAx>
        <c:axId val="106306560"/>
        <c:scaling>
          <c:orientation val="maxMin"/>
        </c:scaling>
        <c:delete val="0"/>
        <c:axPos val="l"/>
        <c:majorTickMark val="none"/>
        <c:minorTickMark val="none"/>
        <c:tickLblPos val="nextTo"/>
        <c:crossAx val="106308352"/>
        <c:crosses val="autoZero"/>
        <c:auto val="1"/>
        <c:lblAlgn val="ctr"/>
        <c:lblOffset val="100"/>
        <c:tickLblSkip val="1"/>
        <c:noMultiLvlLbl val="0"/>
      </c:catAx>
      <c:valAx>
        <c:axId val="106308352"/>
        <c:scaling>
          <c:orientation val="minMax"/>
          <c:max val="1"/>
          <c:min val="0"/>
        </c:scaling>
        <c:delete val="0"/>
        <c:axPos val="t"/>
        <c:majorGridlines/>
        <c:numFmt formatCode="0%" sourceLinked="0"/>
        <c:majorTickMark val="none"/>
        <c:minorTickMark val="none"/>
        <c:tickLblPos val="high"/>
        <c:crossAx val="106306560"/>
        <c:crosses val="autoZero"/>
        <c:crossBetween val="between"/>
      </c:valAx>
      <c:spPr>
        <a:ln>
          <a:solidFill>
            <a:srgbClr val="727272">
              <a:lumMod val="60000"/>
              <a:lumOff val="40000"/>
            </a:srgbClr>
          </a:solidFill>
        </a:ln>
      </c:spPr>
    </c:plotArea>
    <c:plotVisOnly val="1"/>
    <c:dispBlanksAs val="gap"/>
    <c:showDLblsOverMax val="0"/>
  </c:chart>
  <c:txPr>
    <a:bodyPr/>
    <a:lstStyle/>
    <a:p>
      <a:pPr>
        <a:defRPr sz="1400">
          <a:solidFill>
            <a:srgbClr val="000000"/>
          </a:solidFill>
          <a:latin typeface="+mj-lt"/>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6796" tIns="48399" rIns="96796" bIns="48399" rtlCol="0"/>
          <a:lstStyle>
            <a:lvl1pPr algn="l">
              <a:defRPr sz="1300"/>
            </a:lvl1pPr>
          </a:lstStyle>
          <a:p>
            <a:endParaRPr lang="en-US" dirty="0"/>
          </a:p>
        </p:txBody>
      </p:sp>
      <p:sp>
        <p:nvSpPr>
          <p:cNvPr id="3" name="Date Placeholder 2"/>
          <p:cNvSpPr>
            <a:spLocks noGrp="1"/>
          </p:cNvSpPr>
          <p:nvPr>
            <p:ph type="dt" sz="quarter" idx="1"/>
          </p:nvPr>
        </p:nvSpPr>
        <p:spPr>
          <a:xfrm>
            <a:off x="3854939" y="0"/>
            <a:ext cx="2949099" cy="497205"/>
          </a:xfrm>
          <a:prstGeom prst="rect">
            <a:avLst/>
          </a:prstGeom>
        </p:spPr>
        <p:txBody>
          <a:bodyPr vert="horz" lIns="96796" tIns="48399" rIns="96796" bIns="48399" rtlCol="0"/>
          <a:lstStyle>
            <a:lvl1pPr algn="r">
              <a:defRPr sz="1300"/>
            </a:lvl1pPr>
          </a:lstStyle>
          <a:p>
            <a:fld id="{D838D878-6E12-44FD-8345-5FC4541B32D3}" type="datetimeFigureOut">
              <a:rPr lang="en-US" smtClean="0"/>
              <a:pPr/>
              <a:t>30-Sep-2014</a:t>
            </a:fld>
            <a:endParaRPr lang="en-US" dirty="0"/>
          </a:p>
        </p:txBody>
      </p:sp>
      <p:sp>
        <p:nvSpPr>
          <p:cNvPr id="4" name="Footer Placeholder 3"/>
          <p:cNvSpPr>
            <a:spLocks noGrp="1"/>
          </p:cNvSpPr>
          <p:nvPr>
            <p:ph type="ftr" sz="quarter" idx="2"/>
          </p:nvPr>
        </p:nvSpPr>
        <p:spPr>
          <a:xfrm>
            <a:off x="0" y="9445170"/>
            <a:ext cx="2949099" cy="497205"/>
          </a:xfrm>
          <a:prstGeom prst="rect">
            <a:avLst/>
          </a:prstGeom>
        </p:spPr>
        <p:txBody>
          <a:bodyPr vert="horz" lIns="96796" tIns="48399" rIns="96796" bIns="48399" rtlCol="0" anchor="b"/>
          <a:lstStyle>
            <a:lvl1pPr algn="l">
              <a:defRPr sz="1300"/>
            </a:lvl1pPr>
          </a:lstStyle>
          <a:p>
            <a:endParaRPr lang="en-US" dirty="0"/>
          </a:p>
        </p:txBody>
      </p:sp>
      <p:sp>
        <p:nvSpPr>
          <p:cNvPr id="5" name="Slide Number Placeholder 4"/>
          <p:cNvSpPr>
            <a:spLocks noGrp="1"/>
          </p:cNvSpPr>
          <p:nvPr>
            <p:ph type="sldNum" sz="quarter" idx="3"/>
          </p:nvPr>
        </p:nvSpPr>
        <p:spPr>
          <a:xfrm>
            <a:off x="3854939" y="9445170"/>
            <a:ext cx="2949099" cy="497205"/>
          </a:xfrm>
          <a:prstGeom prst="rect">
            <a:avLst/>
          </a:prstGeom>
        </p:spPr>
        <p:txBody>
          <a:bodyPr vert="horz" lIns="96796" tIns="48399" rIns="96796" bIns="48399" rtlCol="0" anchor="b"/>
          <a:lstStyle>
            <a:lvl1pPr algn="r">
              <a:defRPr sz="1300"/>
            </a:lvl1pPr>
          </a:lstStyle>
          <a:p>
            <a:fld id="{B043E0F3-55B4-4DC6-9C2B-17455F0FCC7F}" type="slidenum">
              <a:rPr lang="en-US" smtClean="0"/>
              <a:pPr/>
              <a:t>‹#›</a:t>
            </a:fld>
            <a:endParaRPr lang="en-US" dirty="0"/>
          </a:p>
        </p:txBody>
      </p:sp>
    </p:spTree>
    <p:extLst>
      <p:ext uri="{BB962C8B-B14F-4D97-AF65-F5344CB8AC3E}">
        <p14:creationId xmlns:p14="http://schemas.microsoft.com/office/powerpoint/2010/main" val="1187715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6796" tIns="48399" rIns="96796" bIns="48399" rtlCol="0"/>
          <a:lstStyle>
            <a:lvl1pPr algn="l">
              <a:defRPr sz="1300"/>
            </a:lvl1pPr>
          </a:lstStyle>
          <a:p>
            <a:endParaRPr lang="en-GB" dirty="0"/>
          </a:p>
        </p:txBody>
      </p:sp>
      <p:sp>
        <p:nvSpPr>
          <p:cNvPr id="3" name="Date Placeholder 2"/>
          <p:cNvSpPr>
            <a:spLocks noGrp="1"/>
          </p:cNvSpPr>
          <p:nvPr>
            <p:ph type="dt" idx="1"/>
          </p:nvPr>
        </p:nvSpPr>
        <p:spPr>
          <a:xfrm>
            <a:off x="3854939" y="0"/>
            <a:ext cx="2949099" cy="497205"/>
          </a:xfrm>
          <a:prstGeom prst="rect">
            <a:avLst/>
          </a:prstGeom>
        </p:spPr>
        <p:txBody>
          <a:bodyPr vert="horz" lIns="96796" tIns="48399" rIns="96796" bIns="48399" rtlCol="0"/>
          <a:lstStyle>
            <a:lvl1pPr algn="r">
              <a:defRPr sz="1300"/>
            </a:lvl1pPr>
          </a:lstStyle>
          <a:p>
            <a:fld id="{807B29FB-3156-4388-9398-4B5153FBF155}" type="datetimeFigureOut">
              <a:rPr lang="en-GB" smtClean="0"/>
              <a:pPr/>
              <a:t>30/09/2014</a:t>
            </a:fld>
            <a:endParaRPr lang="en-GB" dirty="0"/>
          </a:p>
        </p:txBody>
      </p:sp>
      <p:sp>
        <p:nvSpPr>
          <p:cNvPr id="4" name="Slide Image Placeholder 3"/>
          <p:cNvSpPr>
            <a:spLocks noGrp="1" noRot="1" noChangeAspect="1"/>
          </p:cNvSpPr>
          <p:nvPr>
            <p:ph type="sldImg" idx="2"/>
          </p:nvPr>
        </p:nvSpPr>
        <p:spPr>
          <a:xfrm>
            <a:off x="915988" y="747713"/>
            <a:ext cx="4973637" cy="3729037"/>
          </a:xfrm>
          <a:prstGeom prst="rect">
            <a:avLst/>
          </a:prstGeom>
          <a:noFill/>
          <a:ln w="12700">
            <a:solidFill>
              <a:prstClr val="black"/>
            </a:solidFill>
          </a:ln>
        </p:spPr>
        <p:txBody>
          <a:bodyPr vert="horz" lIns="96796" tIns="48399" rIns="96796" bIns="48399" rtlCol="0" anchor="ctr"/>
          <a:lstStyle/>
          <a:p>
            <a:endParaRPr lang="en-GB" dirty="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6796" tIns="48399" rIns="96796" bIns="4839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70"/>
            <a:ext cx="2949099" cy="497205"/>
          </a:xfrm>
          <a:prstGeom prst="rect">
            <a:avLst/>
          </a:prstGeom>
        </p:spPr>
        <p:txBody>
          <a:bodyPr vert="horz" lIns="96796" tIns="48399" rIns="96796" bIns="48399"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54939" y="9445170"/>
            <a:ext cx="2949099" cy="497205"/>
          </a:xfrm>
          <a:prstGeom prst="rect">
            <a:avLst/>
          </a:prstGeom>
        </p:spPr>
        <p:txBody>
          <a:bodyPr vert="horz" lIns="96796" tIns="48399" rIns="96796" bIns="48399" rtlCol="0" anchor="b"/>
          <a:lstStyle>
            <a:lvl1pPr algn="r">
              <a:defRPr sz="1300"/>
            </a:lvl1pPr>
          </a:lstStyle>
          <a:p>
            <a:fld id="{B6BB7251-09B7-4801-93CE-22D54119369C}" type="slidenum">
              <a:rPr lang="en-GB" smtClean="0"/>
              <a:pPr/>
              <a:t>‹#›</a:t>
            </a:fld>
            <a:endParaRPr lang="en-GB" dirty="0"/>
          </a:p>
        </p:txBody>
      </p:sp>
    </p:spTree>
    <p:extLst>
      <p:ext uri="{BB962C8B-B14F-4D97-AF65-F5344CB8AC3E}">
        <p14:creationId xmlns:p14="http://schemas.microsoft.com/office/powerpoint/2010/main" val="21134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Intro remarks</a:t>
            </a:r>
          </a:p>
          <a:p>
            <a:endParaRPr lang="en-GB" dirty="0" smtClean="0"/>
          </a:p>
          <a:p>
            <a:pPr>
              <a:buFont typeface="Arial" pitchFamily="34" charset="0"/>
              <a:buChar char="•"/>
            </a:pPr>
            <a:r>
              <a:rPr lang="en-GB" dirty="0" smtClean="0"/>
              <a:t> My colleagues and I are delighted and couldn’t be more thrilled to have this opportunity</a:t>
            </a:r>
            <a:r>
              <a:rPr lang="en-GB" baseline="0" dirty="0" smtClean="0"/>
              <a:t> to present the PISA for development project to this meeting.</a:t>
            </a:r>
          </a:p>
          <a:p>
            <a:pPr>
              <a:buFont typeface="Arial" pitchFamily="34" charset="0"/>
              <a:buChar char="•"/>
            </a:pPr>
            <a:r>
              <a:rPr lang="en-GB" baseline="0" dirty="0" smtClean="0"/>
              <a:t> The cooperation that this represents between the OECD Directorates for Education and Skills and Development Cooperation and with our development partners and technical partners and with the countries represented in this meeting is very welcome</a:t>
            </a:r>
          </a:p>
          <a:p>
            <a:pPr>
              <a:buFont typeface="Arial" pitchFamily="34" charset="0"/>
              <a:buChar char="•"/>
            </a:pPr>
            <a:endParaRPr lang="en-GB" baseline="0" dirty="0" smtClean="0"/>
          </a:p>
          <a:p>
            <a:pPr>
              <a:buFont typeface="Arial" pitchFamily="34" charset="0"/>
              <a:buChar char="•"/>
            </a:pPr>
            <a:r>
              <a:rPr lang="en-GB" baseline="0" dirty="0" smtClean="0"/>
              <a:t>  But for us as staff of OECD’s Education and Skills and Development Co-operation Directorates the PISA for development project is an exciting addition to our programme of work. And what we would like to do now is take you through the background to the project, the aims of the project and what it will seek to deliver over the coming three years.</a:t>
            </a:r>
            <a:endParaRPr lang="en-US" dirty="0" smtClean="0"/>
          </a:p>
          <a:p>
            <a:endParaRPr lang="en-GB"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a:bodyPr>
          <a:lstStyle/>
          <a:p>
            <a:pPr defTabSz="915680">
              <a:buFont typeface="Arial" pitchFamily="34" charset="0"/>
              <a:buChar char="•"/>
              <a:defRPr/>
            </a:pPr>
            <a:r>
              <a:rPr lang="en-US" dirty="0" smtClean="0"/>
              <a:t>So, having set out our motivations, now, a bit of where we are coming from, the journey so far.</a:t>
            </a:r>
          </a:p>
          <a:p>
            <a:pPr defTabSz="915680">
              <a:defRPr/>
            </a:pPr>
            <a:r>
              <a:rPr lang="en-US" dirty="0" smtClean="0"/>
              <a:t> </a:t>
            </a:r>
          </a:p>
          <a:p>
            <a:pPr defTabSz="915680">
              <a:buFont typeface="Arial" pitchFamily="34" charset="0"/>
              <a:buChar char="•"/>
              <a:defRPr/>
            </a:pPr>
            <a:r>
              <a:rPr lang="en-US" dirty="0" smtClean="0"/>
              <a:t>PISA began to be developed in 1998 with 28 OECD countries, but since then country participation has grown and the PISA 2015 assessment which is now in preparation has over 70 participants. Since the beginning of PISA  almost 80 countries or economies have participated in PISA making up almost 90% of the world economy. Some 28 ODA recipient countries have participated and the experience has been a very positive one.</a:t>
            </a:r>
          </a:p>
          <a:p>
            <a:pPr defTabSz="915680">
              <a:buFont typeface="Arial" pitchFamily="34" charset="0"/>
              <a:buChar char="•"/>
              <a:defRPr/>
            </a:pPr>
            <a:endParaRPr lang="en-GB" dirty="0" smtClean="0"/>
          </a:p>
          <a:p>
            <a:pPr defTabSz="915680">
              <a:buFont typeface="Arial" pitchFamily="34" charset="0"/>
              <a:buChar char="•"/>
              <a:defRPr/>
            </a:pPr>
            <a:r>
              <a:rPr lang="en-GB" dirty="0" smtClean="0"/>
              <a:t>  (As the meeting document states) PISA is a powerful tool for policy making. PISA is a powerful tool for policy making. By participating, countries receive a comprehensive assessment of the quality and equity of their education systems. This helps them to benchmark their progress over time, set national goals and measure progress towards those goals, and chart paths to better and more equitable learning outcomes. </a:t>
            </a:r>
          </a:p>
          <a:p>
            <a:pPr defTabSz="915680">
              <a:buFont typeface="Arial" pitchFamily="34" charset="0"/>
              <a:buChar char="•"/>
              <a:defRPr/>
            </a:pPr>
            <a:endParaRPr lang="en-GB" dirty="0" smtClean="0"/>
          </a:p>
          <a:p>
            <a:pPr defTabSz="915680">
              <a:buFont typeface="Arial" pitchFamily="34" charset="0"/>
              <a:buChar char="•"/>
              <a:defRPr/>
            </a:pPr>
            <a:r>
              <a:rPr lang="en-GB" dirty="0" smtClean="0"/>
              <a:t> Many country examples can be cited but Brazil presents an excellent example of how a country has leveraged its participation in PISA to improve learning outcomes and we will be hearing more about this country’s experiences later today. </a:t>
            </a:r>
          </a:p>
          <a:p>
            <a:pPr defTabSz="915680">
              <a:buFont typeface="Arial" pitchFamily="34" charset="0"/>
              <a:buChar char="•"/>
              <a:defRPr/>
            </a:pPr>
            <a:endParaRPr lang="en-GB" dirty="0" smtClean="0"/>
          </a:p>
          <a:p>
            <a:pPr defTabSz="915680">
              <a:buFont typeface="Arial" pitchFamily="34" charset="0"/>
              <a:buChar char="•"/>
              <a:defRPr/>
            </a:pPr>
            <a:r>
              <a:rPr lang="en-GB" dirty="0" smtClean="0"/>
              <a:t>PISA for Development is about seeking to make these benefits accessible to a wider range of countries but recognising that to do so requires some development of the PISA instruments.</a:t>
            </a:r>
          </a:p>
          <a:p>
            <a:pPr defTabSz="915680">
              <a:buFont typeface="Arial" pitchFamily="34" charset="0"/>
              <a:buChar char="•"/>
              <a:defRPr/>
            </a:pPr>
            <a:endParaRPr lang="en-GB" dirty="0" smtClean="0"/>
          </a:p>
          <a:p>
            <a:pPr defTabSz="915680">
              <a:buFont typeface="Arial" pitchFamily="34" charset="0"/>
              <a:buChar char="•"/>
              <a:defRPr/>
            </a:pPr>
            <a:r>
              <a:rPr lang="en-GB" dirty="0" smtClean="0"/>
              <a:t>Let me now give you some of the background to the development of the project, beginning with the relevant committees of the OECD.</a:t>
            </a:r>
          </a:p>
          <a:p>
            <a:pPr defTabSz="915680">
              <a:buFont typeface="Arial" pitchFamily="34" charset="0"/>
              <a:buChar char="•"/>
              <a:defRPr/>
            </a:pPr>
            <a:endParaRPr lang="en-US" dirty="0" smtClean="0"/>
          </a:p>
          <a:p>
            <a:pPr defTabSz="915680">
              <a:defRPr/>
            </a:pPr>
            <a:endParaRPr lang="en-US" dirty="0" smtClean="0"/>
          </a:p>
          <a:p>
            <a:pPr defTabSz="915680">
              <a:defRPr/>
            </a:pPr>
            <a:endParaRPr lang="en-US" dirty="0" smtClean="0"/>
          </a:p>
          <a:p>
            <a:endParaRPr lang="en-US" dirty="0" smtClean="0"/>
          </a:p>
          <a:p>
            <a:pPr>
              <a:lnSpc>
                <a:spcPct val="80000"/>
              </a:lnSpc>
            </a:pPr>
            <a:endParaRPr lang="en-US" dirty="0" smtClean="0"/>
          </a:p>
        </p:txBody>
      </p:sp>
      <p:sp>
        <p:nvSpPr>
          <p:cNvPr id="251908" name="Slide Number Placeholder 3"/>
          <p:cNvSpPr>
            <a:spLocks noGrp="1"/>
          </p:cNvSpPr>
          <p:nvPr>
            <p:ph type="sldNum" sz="quarter" idx="4294967295"/>
          </p:nvPr>
        </p:nvSpPr>
        <p:spPr bwMode="auto">
          <a:xfrm>
            <a:off x="3854872" y="9445147"/>
            <a:ext cx="2949152" cy="497364"/>
          </a:xfrm>
          <a:prstGeom prst="rect">
            <a:avLst/>
          </a:prstGeom>
          <a:noFill/>
          <a:ln>
            <a:miter lim="800000"/>
            <a:headEnd/>
            <a:tailEnd/>
          </a:ln>
        </p:spPr>
        <p:txBody>
          <a:bodyPr lIns="91696" tIns="45848" rIns="91696" bIns="45848"/>
          <a:lstStyle/>
          <a:p>
            <a:fld id="{33A32540-0E0D-4DC0-939B-D274C9149149}" type="slidenum">
              <a:rPr lang="fr-FR"/>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OECD (2010), PISA 2009 Results. Volume 1, Table A2.1</a:t>
            </a:r>
          </a:p>
          <a:p>
            <a:r>
              <a:rPr lang="en-US" dirty="0" smtClean="0"/>
              <a:t>ACER (2012), PISA 2009 Plus Results, Table A.2.</a:t>
            </a:r>
            <a:r>
              <a:rPr lang="en-US" b="1" dirty="0" smtClean="0"/>
              <a:t> </a:t>
            </a:r>
            <a:endParaRPr lang="en-US"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p:spPr>
        <p:txBody>
          <a:bodyPr/>
          <a:lstStyle/>
          <a:p>
            <a:endParaRPr lang="en-GB"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24821F3-5FF7-4C53-A240-AD7408A6F1D1}" type="datetime1">
              <a:rPr lang="en-US" smtClean="0"/>
              <a:pPr/>
              <a:t>30-Sep-2014</a:t>
            </a:fld>
            <a:endParaRPr lang="en-US" dirty="0"/>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dirty="0"/>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478919"/>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2972237"/>
      </p:ext>
    </p:extLst>
  </p:cSld>
  <p:clrMapOvr>
    <a:masterClrMapping/>
  </p:clrMapOvr>
  <p:transition spd="slow">
    <p:cover/>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978316190"/>
      </p:ext>
    </p:extLst>
  </p:cSld>
  <p:clrMapOvr>
    <a:masterClrMapping/>
  </p:clrMapOvr>
  <p:transition spd="slow">
    <p:cover/>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55650" y="304800"/>
            <a:ext cx="8388350" cy="9525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755650" y="1447800"/>
            <a:ext cx="8388350" cy="5162550"/>
          </a:xfrm>
        </p:spPr>
        <p:txBody>
          <a:bodyPr/>
          <a:lstStyle/>
          <a:p>
            <a:pPr lvl="0"/>
            <a:endParaRPr lang="en-GB" noProof="0"/>
          </a:p>
        </p:txBody>
      </p:sp>
    </p:spTree>
    <p:extLst>
      <p:ext uri="{BB962C8B-B14F-4D97-AF65-F5344CB8AC3E}">
        <p14:creationId xmlns:p14="http://schemas.microsoft.com/office/powerpoint/2010/main" val="1776257379"/>
      </p:ext>
    </p:extLst>
  </p:cSld>
  <p:clrMapOvr>
    <a:masterClrMapping/>
  </p:clrMapOvr>
  <p:transition spd="slow">
    <p:cover/>
  </p:transition>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55650" y="304800"/>
            <a:ext cx="8388350" cy="6305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58604061"/>
      </p:ext>
    </p:extLst>
  </p:cSld>
  <p:clrMapOvr>
    <a:masterClrMapping/>
  </p:clrMapOvr>
  <p:transition spd="slow">
    <p:cover/>
  </p:transition>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cSld name="Title Slide">
    <p:bg>
      <p:bgPr>
        <a:gradFill rotWithShape="0">
          <a:gsLst>
            <a:gs pos="0">
              <a:srgbClr val="800000"/>
            </a:gs>
            <a:gs pos="68000">
              <a:srgbClr val="C00000"/>
            </a:gs>
            <a:gs pos="100000">
              <a:srgbClr val="800000"/>
            </a:gs>
          </a:gsLst>
          <a:lin ang="5400000" scaled="1"/>
        </a:gradFill>
        <a:effectLst/>
      </p:bgPr>
    </p:bg>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719138" cy="1052513"/>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00"/>
              </a:solidFill>
              <a:cs typeface="Arial" pitchFamily="34" charset="0"/>
            </a:endParaRPr>
          </a:p>
        </p:txBody>
      </p:sp>
      <p:sp>
        <p:nvSpPr>
          <p:cNvPr id="5" name="Text Box 5"/>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35538814-9AC8-4F32-BB5E-D064F0E04D92}" type="slidenum">
              <a:rPr lang="en-GB" sz="40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a:solidFill>
                <a:srgbClr val="FFFF00"/>
              </a:solidFill>
              <a:latin typeface="Times New Roman" pitchFamily="18" charset="0"/>
              <a:cs typeface="Arial" pitchFamily="34" charset="0"/>
            </a:endParaRPr>
          </a:p>
        </p:txBody>
      </p:sp>
      <p:pic>
        <p:nvPicPr>
          <p:cNvPr id="6" name="Picture 6" descr="LOGO_OECD_BLUE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52513"/>
            <a:ext cx="719138"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7"/>
          <p:cNvSpPr>
            <a:spLocks noChangeArrowheads="1"/>
          </p:cNvSpPr>
          <p:nvPr/>
        </p:nvSpPr>
        <p:spPr bwMode="auto">
          <a:xfrm>
            <a:off x="0" y="6308725"/>
            <a:ext cx="719138" cy="549275"/>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00"/>
              </a:solidFill>
              <a:cs typeface="Arial" pitchFamily="34" charset="0"/>
            </a:endParaRPr>
          </a:p>
        </p:txBody>
      </p:sp>
      <p:sp>
        <p:nvSpPr>
          <p:cNvPr id="8" name="Rectangle 8"/>
          <p:cNvSpPr>
            <a:spLocks noChangeArrowheads="1"/>
          </p:cNvSpPr>
          <p:nvPr/>
        </p:nvSpPr>
        <p:spPr bwMode="auto">
          <a:xfrm>
            <a:off x="0" y="0"/>
            <a:ext cx="719138" cy="1052513"/>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00"/>
              </a:solidFill>
              <a:cs typeface="Arial" pitchFamily="34" charset="0"/>
            </a:endParaRPr>
          </a:p>
        </p:txBody>
      </p:sp>
      <p:sp>
        <p:nvSpPr>
          <p:cNvPr id="9" name="Text Box 9"/>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C36B2A8D-B23F-45C1-BD0E-36F8D8F1F910}" type="slidenum">
              <a:rPr lang="en-GB" sz="40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a:solidFill>
                <a:srgbClr val="FFFF00"/>
              </a:solidFill>
              <a:latin typeface="Times New Roman" pitchFamily="18" charset="0"/>
              <a:cs typeface="Arial" pitchFamily="34" charset="0"/>
            </a:endParaRPr>
          </a:p>
        </p:txBody>
      </p:sp>
      <p:pic>
        <p:nvPicPr>
          <p:cNvPr id="10" name="Picture 10" descr="LOGO_OECD_BLUE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52513"/>
            <a:ext cx="719138"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1"/>
          <p:cNvSpPr>
            <a:spLocks noChangeArrowheads="1"/>
          </p:cNvSpPr>
          <p:nvPr/>
        </p:nvSpPr>
        <p:spPr bwMode="auto">
          <a:xfrm>
            <a:off x="0" y="6308725"/>
            <a:ext cx="719138" cy="549275"/>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00"/>
              </a:solidFill>
              <a:cs typeface="Arial" pitchFamily="34" charset="0"/>
            </a:endParaRPr>
          </a:p>
        </p:txBody>
      </p:sp>
      <p:sp>
        <p:nvSpPr>
          <p:cNvPr id="2606082" name="Rectangle 2"/>
          <p:cNvSpPr>
            <a:spLocks noGrp="1" noChangeArrowheads="1"/>
          </p:cNvSpPr>
          <p:nvPr>
            <p:ph type="ctrTitle"/>
          </p:nvPr>
        </p:nvSpPr>
        <p:spPr>
          <a:xfrm>
            <a:off x="755650" y="2209800"/>
            <a:ext cx="8388350" cy="1143000"/>
          </a:xfrm>
        </p:spPr>
        <p:txBody>
          <a:bodyPr/>
          <a:lstStyle>
            <a:lvl1pPr>
              <a:defRPr/>
            </a:lvl1pPr>
          </a:lstStyle>
          <a:p>
            <a:r>
              <a:rPr lang="en-GB"/>
              <a:t>Click to edit Master title style</a:t>
            </a:r>
          </a:p>
        </p:txBody>
      </p:sp>
      <p:sp>
        <p:nvSpPr>
          <p:cNvPr id="2606083" name="Rectangle 3"/>
          <p:cNvSpPr>
            <a:spLocks noGrp="1" noChangeArrowheads="1"/>
          </p:cNvSpPr>
          <p:nvPr>
            <p:ph type="subTitle" idx="1"/>
          </p:nvPr>
        </p:nvSpPr>
        <p:spPr>
          <a:xfrm>
            <a:off x="755650" y="3886200"/>
            <a:ext cx="8388350" cy="1752600"/>
          </a:xfrm>
        </p:spPr>
        <p:txBody>
          <a:bodyPr/>
          <a:lstStyle>
            <a:lvl1pPr marL="0" indent="0" algn="ctr">
              <a:buFont typeface="Monotype Sorts" pitchFamily="2" charset="2"/>
              <a:buNone/>
              <a:defRPr/>
            </a:lvl1pPr>
          </a:lstStyle>
          <a:p>
            <a:r>
              <a:rPr lang="en-GB"/>
              <a:t>Click to edit Master subtitle style</a:t>
            </a:r>
          </a:p>
        </p:txBody>
      </p:sp>
    </p:spTree>
    <p:extLst>
      <p:ext uri="{BB962C8B-B14F-4D97-AF65-F5344CB8AC3E}">
        <p14:creationId xmlns:p14="http://schemas.microsoft.com/office/powerpoint/2010/main" val="11557652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5015687E-C46B-4ADD-8218-DFDCD0509915}" type="datetime1">
              <a:rPr lang="en-US" smtClean="0"/>
              <a:pPr/>
              <a:t>30-Sep-2014</a:t>
            </a:fld>
            <a:endParaRPr lang="en-US" dirty="0"/>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dirty="0"/>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5B40F36-E8C4-4DF3-A1E6-9A175CF93E0E}" type="slidenum">
              <a:rPr lang="en-US" smtClean="0"/>
              <a:pPr/>
              <a:t>‹#›</a:t>
            </a:fld>
            <a:endParaRPr lang="en-US" dirty="0"/>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1F89C44-D0AB-4646-A33C-ECCC4230578E}" type="datetime1">
              <a:rPr lang="en-US" smtClean="0"/>
              <a:pPr/>
              <a:t>30-Sep-2014</a:t>
            </a:fld>
            <a:endParaRPr lang="en-US" dirty="0"/>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dirty="0"/>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85B40F36-E8C4-4DF3-A1E6-9A175CF93E0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DB0F5-19E2-43B5-BA72-1D61E05DF004}" type="datetimeFigureOut">
              <a:rPr lang="en-US" smtClean="0"/>
              <a:pPr/>
              <a:t>30-Sep-2014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F27F13-7906-44D3-AA2B-B86B11099A07}" type="slidenum">
              <a:rPr lang="en-US" smtClean="0"/>
              <a:pPr/>
              <a:t>‹#›</a:t>
            </a:fld>
            <a:endParaRPr lang="en-US"/>
          </a:p>
        </p:txBody>
      </p:sp>
    </p:spTree>
    <p:extLst>
      <p:ext uri="{BB962C8B-B14F-4D97-AF65-F5344CB8AC3E}">
        <p14:creationId xmlns:p14="http://schemas.microsoft.com/office/powerpoint/2010/main" val="3002021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08215894"/>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4_Title and Content">
    <p:bg>
      <p:bgPr>
        <a:gradFill rotWithShape="0">
          <a:gsLst>
            <a:gs pos="0">
              <a:srgbClr val="660066"/>
            </a:gs>
            <a:gs pos="33000">
              <a:srgbClr val="660066"/>
            </a:gs>
            <a:gs pos="70000">
              <a:srgbClr val="993366"/>
            </a:gs>
            <a:gs pos="100000">
              <a:srgbClr val="660066"/>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130B0D6D-9B8A-47BC-BF88-ADCF68A72A6E}" type="slidenum">
              <a:rPr lang="en-GB" sz="4000">
                <a:solidFill>
                  <a:srgbClr val="660066"/>
                </a:solidFill>
                <a:effectDag name="">
                  <a:cont type="tree" name="">
                    <a:effect ref="fillLine"/>
                    <a:outerShdw dist="38100" dir="13500000" algn="br">
                      <a:srgbClr val="983399"/>
                    </a:outerShdw>
                  </a:cont>
                  <a:cont type="tree" name="">
                    <a:effect ref="fillLine"/>
                    <a:outerShdw dist="38100" dir="2700000" algn="tl">
                      <a:srgbClr val="3D003D"/>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D4038602-1D87-41DB-A061-E0E3EBE9E81B}" type="slidenum">
              <a:rPr lang="en-GB" sz="2400">
                <a:solidFill>
                  <a:srgbClr val="660066"/>
                </a:solidFill>
                <a:effectDag name="">
                  <a:cont type="tree" name="">
                    <a:effect ref="fillLine"/>
                    <a:outerShdw dist="38100" dir="13500000" algn="br">
                      <a:srgbClr val="983399"/>
                    </a:outerShdw>
                  </a:cont>
                  <a:cont type="tree" name="">
                    <a:effect ref="fillLine"/>
                    <a:outerShdw dist="38100" dir="2700000" algn="tl">
                      <a:srgbClr val="3D003D"/>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04156"/>
            <a:ext cx="341947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smtClean="0">
                <a:solidFill>
                  <a:srgbClr val="BDBDBD"/>
                </a:solidFill>
                <a:cs typeface="Arial" pitchFamily="34" charset="0"/>
              </a:rPr>
              <a:t>31</a:t>
            </a:r>
            <a:r>
              <a:rPr lang="en-GB" sz="1900" baseline="30000" smtClean="0">
                <a:solidFill>
                  <a:srgbClr val="BDBDBD"/>
                </a:solidFill>
                <a:cs typeface="Arial" pitchFamily="34" charset="0"/>
              </a:rPr>
              <a:t>st</a:t>
            </a:r>
            <a:r>
              <a:rPr lang="en-GB" sz="1900" smtClean="0">
                <a:solidFill>
                  <a:srgbClr val="BDBDBD"/>
                </a:solidFill>
                <a:cs typeface="Arial" pitchFamily="34" charset="0"/>
              </a:rPr>
              <a:t> meeting</a:t>
            </a:r>
            <a:br>
              <a:rPr lang="en-GB" sz="1900" smtClean="0">
                <a:solidFill>
                  <a:srgbClr val="BDBDBD"/>
                </a:solidFill>
                <a:cs typeface="Arial" pitchFamily="34" charset="0"/>
              </a:rPr>
            </a:br>
            <a:r>
              <a:rPr lang="en-GB" sz="190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23333562"/>
      </p:ext>
    </p:extLst>
  </p:cSld>
  <p:clrMapOvr>
    <a:masterClrMapping/>
  </p:clrMapOvr>
  <p:transition spd="slow">
    <p:cover/>
  </p:transition>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2_Title and Content">
    <p:bg>
      <p:bgPr>
        <a:gradFill rotWithShape="0">
          <a:gsLst>
            <a:gs pos="0">
              <a:srgbClr val="800000"/>
            </a:gs>
            <a:gs pos="33000">
              <a:srgbClr val="800000"/>
            </a:gs>
            <a:gs pos="67000">
              <a:srgbClr val="C00000"/>
            </a:gs>
            <a:gs pos="100000">
              <a:srgbClr val="800000"/>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BB9F4214-BBCA-45D7-BB80-8036CEC531DD}" type="slidenum">
              <a:rPr lang="en-GB" sz="40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B3B999E3-602C-4A74-BCE4-F6EB5E9A5367}" type="slidenum">
              <a:rPr lang="en-GB" sz="24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04647"/>
            <a:ext cx="3419475"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dirty="0" smtClean="0">
                <a:solidFill>
                  <a:srgbClr val="BDBDBD"/>
                </a:solidFill>
                <a:cs typeface="Arial" pitchFamily="34" charset="0"/>
              </a:rPr>
              <a:t>35</a:t>
            </a:r>
            <a:r>
              <a:rPr lang="en-GB" sz="1900" baseline="30000" dirty="0" smtClean="0">
                <a:solidFill>
                  <a:srgbClr val="BDBDBD"/>
                </a:solidFill>
                <a:cs typeface="Arial" pitchFamily="34" charset="0"/>
              </a:rPr>
              <a:t>th</a:t>
            </a:r>
            <a:r>
              <a:rPr lang="en-GB" sz="1900" dirty="0" smtClean="0">
                <a:solidFill>
                  <a:srgbClr val="BDBDBD"/>
                </a:solidFill>
                <a:cs typeface="Arial" pitchFamily="34" charset="0"/>
              </a:rPr>
              <a:t> meeting</a:t>
            </a:r>
            <a:br>
              <a:rPr lang="en-GB" sz="1900" dirty="0" smtClean="0">
                <a:solidFill>
                  <a:srgbClr val="BDBDBD"/>
                </a:solidFill>
                <a:cs typeface="Arial" pitchFamily="34" charset="0"/>
              </a:rPr>
            </a:br>
            <a:r>
              <a:rPr lang="en-GB" sz="1900" dirty="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328778699"/>
      </p:ext>
    </p:extLst>
  </p:cSld>
  <p:clrMapOvr>
    <a:masterClrMapping/>
  </p:clrMapOvr>
  <p:transition spd="slow">
    <p:cover/>
  </p:transition>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 preserve="1">
  <p:cSld name="3_Title and Content">
    <p:bg>
      <p:bgPr>
        <a:gradFill rotWithShape="0">
          <a:gsLst>
            <a:gs pos="33000">
              <a:schemeClr val="accent6">
                <a:lumMod val="50000"/>
              </a:schemeClr>
            </a:gs>
            <a:gs pos="67000">
              <a:schemeClr val="accent6">
                <a:lumMod val="75000"/>
              </a:schemeClr>
            </a:gs>
            <a:gs pos="100000">
              <a:schemeClr val="accent6">
                <a:lumMod val="50000"/>
              </a:schemeClr>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F95EB6CA-61A1-4EDD-96FE-8F2FB6CBD1FC}" type="slidenum">
              <a:rPr lang="en-GB" sz="4000">
                <a:solidFill>
                  <a:srgbClr val="004E00"/>
                </a:solidFill>
                <a:effectDag name="">
                  <a:cont type="tree" name="">
                    <a:effect ref="fillLine"/>
                    <a:outerShdw dist="38100" dir="13500000" algn="br">
                      <a:srgbClr val="277527"/>
                    </a:outerShdw>
                  </a:cont>
                  <a:cont type="tree" name="">
                    <a:effect ref="fillLine"/>
                    <a:outerShdw dist="38100" dir="2700000" algn="tl">
                      <a:srgbClr val="002E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FFF9096E-43D2-4CE7-B6A2-37B2D8EC4D64}" type="slidenum">
              <a:rPr lang="en-GB" sz="2400">
                <a:solidFill>
                  <a:srgbClr val="004E00"/>
                </a:solidFill>
                <a:effectDag name="">
                  <a:cont type="tree" name="">
                    <a:effect ref="fillLine"/>
                    <a:outerShdw dist="38100" dir="13500000" algn="br">
                      <a:srgbClr val="277527"/>
                    </a:outerShdw>
                  </a:cont>
                  <a:cont type="tree" name="">
                    <a:effect ref="fillLine"/>
                    <a:outerShdw dist="38100" dir="2700000" algn="tl">
                      <a:srgbClr val="002E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20031"/>
            <a:ext cx="3419475"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dirty="0" smtClean="0">
                <a:solidFill>
                  <a:srgbClr val="BDBDBD"/>
                </a:solidFill>
                <a:cs typeface="Arial" pitchFamily="34" charset="0"/>
              </a:rPr>
              <a:t>35</a:t>
            </a:r>
            <a:r>
              <a:rPr lang="en-GB" sz="1900" baseline="30000" dirty="0" smtClean="0">
                <a:solidFill>
                  <a:srgbClr val="BDBDBD"/>
                </a:solidFill>
                <a:cs typeface="Arial" pitchFamily="34" charset="0"/>
              </a:rPr>
              <a:t>th</a:t>
            </a:r>
            <a:r>
              <a:rPr lang="en-GB" sz="1900" dirty="0" smtClean="0">
                <a:solidFill>
                  <a:srgbClr val="BDBDBD"/>
                </a:solidFill>
                <a:cs typeface="Arial" pitchFamily="34" charset="0"/>
              </a:rPr>
              <a:t> meeting</a:t>
            </a:r>
            <a:br>
              <a:rPr lang="en-GB" sz="1900" dirty="0" smtClean="0">
                <a:solidFill>
                  <a:srgbClr val="BDBDBD"/>
                </a:solidFill>
                <a:cs typeface="Arial" pitchFamily="34" charset="0"/>
              </a:rPr>
            </a:br>
            <a:r>
              <a:rPr lang="en-GB" sz="1900" dirty="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746751863"/>
      </p:ext>
    </p:extLst>
  </p:cSld>
  <p:clrMapOvr>
    <a:masterClrMapping/>
  </p:clrMapOvr>
  <p:transition spd="slow">
    <p:cover/>
  </p:transition>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1_Title and Content">
    <p:bg>
      <p:bgPr>
        <a:gradFill rotWithShape="0">
          <a:gsLst>
            <a:gs pos="0">
              <a:srgbClr val="FFC000"/>
            </a:gs>
            <a:gs pos="50000">
              <a:srgbClr val="FFFF00"/>
            </a:gs>
            <a:gs pos="100000">
              <a:srgbClr val="FFC000"/>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8E7B4812-04DC-42D7-87A9-E44877C0AEF1}" type="slidenum">
              <a:rPr lang="en-GB" sz="4000">
                <a:solidFill>
                  <a:srgbClr val="FFC000"/>
                </a:solidFill>
                <a:effectDag name="">
                  <a:cont type="tree" name="">
                    <a:effect ref="fillLine"/>
                    <a:outerShdw dist="38100" dir="13500000" algn="br">
                      <a:srgbClr val="FFD555"/>
                    </a:outerShdw>
                  </a:cont>
                  <a:cont type="tree" name="">
                    <a:effect ref="fillLine"/>
                    <a:outerShdw dist="38100" dir="2700000" algn="tl">
                      <a:srgbClr val="9973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F2E5FB0B-7437-405B-BABF-6F9E4D49FE38}" type="slidenum">
              <a:rPr lang="en-GB" sz="2400">
                <a:solidFill>
                  <a:srgbClr val="FFC000"/>
                </a:solidFill>
                <a:effectDag name="">
                  <a:cont type="tree" name="">
                    <a:effect ref="fillLine"/>
                    <a:outerShdw dist="38100" dir="13500000" algn="br">
                      <a:srgbClr val="FFD555"/>
                    </a:outerShdw>
                  </a:cont>
                  <a:cont type="tree" name="">
                    <a:effect ref="fillLine"/>
                    <a:outerShdw dist="38100" dir="2700000" algn="tl">
                      <a:srgbClr val="9973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04156"/>
            <a:ext cx="341947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smtClean="0">
                <a:solidFill>
                  <a:srgbClr val="BDBDBD"/>
                </a:solidFill>
                <a:cs typeface="Arial" pitchFamily="34" charset="0"/>
              </a:rPr>
              <a:t>34</a:t>
            </a:r>
            <a:r>
              <a:rPr lang="en-GB" sz="1900" baseline="30000" smtClean="0">
                <a:solidFill>
                  <a:srgbClr val="BDBDBD"/>
                </a:solidFill>
                <a:cs typeface="Arial" pitchFamily="34" charset="0"/>
              </a:rPr>
              <a:t>th</a:t>
            </a:r>
            <a:r>
              <a:rPr lang="en-GB" sz="1900" smtClean="0">
                <a:solidFill>
                  <a:srgbClr val="BDBDBD"/>
                </a:solidFill>
                <a:cs typeface="Arial" pitchFamily="34" charset="0"/>
              </a:rPr>
              <a:t> meeting</a:t>
            </a:r>
            <a:br>
              <a:rPr lang="en-GB" sz="1900" smtClean="0">
                <a:solidFill>
                  <a:srgbClr val="BDBDBD"/>
                </a:solidFill>
                <a:cs typeface="Arial" pitchFamily="34" charset="0"/>
              </a:rPr>
            </a:br>
            <a:r>
              <a:rPr lang="en-GB" sz="190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lvl1pPr>
              <a:defRPr sz="3600">
                <a:solidFill>
                  <a:srgbClr val="CC0000"/>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800">
                <a:solidFill>
                  <a:srgbClr val="993366"/>
                </a:solidFill>
              </a:defRPr>
            </a:lvl1pPr>
            <a:lvl2pPr>
              <a:defRPr>
                <a:solidFill>
                  <a:srgbClr val="7030A0"/>
                </a:solidFill>
              </a:defRPr>
            </a:lvl2pPr>
            <a:lvl3pPr>
              <a:defRPr>
                <a:solidFill>
                  <a:srgbClr val="003399"/>
                </a:solidFill>
              </a:defRPr>
            </a:lvl3pPr>
            <a:lvl4pPr>
              <a:defRPr>
                <a:solidFill>
                  <a:schemeClr val="accent1">
                    <a:lumMod val="50000"/>
                  </a:schemeClr>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365972684"/>
      </p:ext>
    </p:extLst>
  </p:cSld>
  <p:clrMapOvr>
    <a:masterClrMapping/>
  </p:clrMapOvr>
  <p:transition spd="slow">
    <p:cover/>
  </p:transition>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8.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7"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824CA3DE-4EB8-4D2A-9288-FAABB9CBEA67}" type="datetime1">
              <a:rPr lang="en-US" smtClean="0"/>
              <a:pPr/>
              <a:t>30-Sep-2014</a:t>
            </a:fld>
            <a:endParaRPr lang="en-US" dirty="0"/>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dirty="0"/>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5B40F36-E8C4-4DF3-A1E6-9A175CF93E0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96" r:id="rId4"/>
  </p:sldLayoutIdLst>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5E"/>
            </a:gs>
            <a:gs pos="50000">
              <a:srgbClr val="0000CC"/>
            </a:gs>
            <a:gs pos="100000">
              <a:srgbClr val="00005E"/>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650" y="192088"/>
            <a:ext cx="83883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2605059" name="Rectangle 3"/>
          <p:cNvSpPr>
            <a:spLocks noGrp="1" noChangeArrowheads="1"/>
          </p:cNvSpPr>
          <p:nvPr>
            <p:ph type="body" idx="1"/>
          </p:nvPr>
        </p:nvSpPr>
        <p:spPr bwMode="auto">
          <a:xfrm>
            <a:off x="755650" y="1138238"/>
            <a:ext cx="8388350" cy="547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05060"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B7DD2369-EF07-4628-B38F-C4B73DE5AF4B}" type="slidenum">
              <a:rPr lang="en-GB" sz="4000">
                <a:solidFill>
                  <a:srgbClr val="00005E"/>
                </a:solidFill>
                <a:effectDag name="">
                  <a:cont type="tree" name="">
                    <a:effect ref="fillLine"/>
                    <a:outerShdw dist="38100" dir="13500000" algn="br">
                      <a:srgbClr val="2F2F8D"/>
                    </a:outerShdw>
                  </a:cont>
                  <a:cont type="tree" name="">
                    <a:effect ref="fillLine"/>
                    <a:outerShdw dist="38100" dir="2700000" algn="tl">
                      <a:srgbClr val="000038"/>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1029"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260506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1F83FFDF-D4F0-485F-A041-BB5093CC7E74}" type="slidenum">
              <a:rPr lang="en-GB" sz="2400">
                <a:solidFill>
                  <a:srgbClr val="00005E"/>
                </a:solidFill>
                <a:effectDag name="">
                  <a:cont type="tree" name="">
                    <a:effect ref="fillLine"/>
                    <a:outerShdw dist="38100" dir="13500000" algn="br">
                      <a:srgbClr val="2F2F8D"/>
                    </a:outerShdw>
                  </a:cont>
                  <a:cont type="tree" name="">
                    <a:effect ref="fillLine"/>
                    <a:outerShdw dist="38100" dir="2700000" algn="tl">
                      <a:srgbClr val="000038"/>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1035" name="Picture 10" descr="OECD_white_150"/>
          <p:cNvPicPr>
            <a:picLocks noChangeAspect="1" noChangeArrowheads="1"/>
          </p:cNvPicPr>
          <p:nvPr/>
        </p:nvPicPr>
        <p:blipFill>
          <a:blip r:embed="rId13"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1032"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1033" name="TextBox 13"/>
          <p:cNvSpPr txBox="1">
            <a:spLocks noChangeArrowheads="1"/>
          </p:cNvSpPr>
          <p:nvPr/>
        </p:nvSpPr>
        <p:spPr bwMode="auto">
          <a:xfrm rot="-54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34" name="TextBox 14"/>
          <p:cNvSpPr txBox="1">
            <a:spLocks noChangeArrowheads="1"/>
          </p:cNvSpPr>
          <p:nvPr/>
        </p:nvSpPr>
        <p:spPr bwMode="auto">
          <a:xfrm rot="-5400000">
            <a:off x="-1350169" y="1504156"/>
            <a:ext cx="341947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smtClean="0">
                <a:solidFill>
                  <a:srgbClr val="BDBDBD"/>
                </a:solidFill>
                <a:cs typeface="Arial" pitchFamily="34" charset="0"/>
              </a:rPr>
              <a:t>35</a:t>
            </a:r>
            <a:r>
              <a:rPr lang="en-GB" sz="1900" baseline="30000" smtClean="0">
                <a:solidFill>
                  <a:srgbClr val="BDBDBD"/>
                </a:solidFill>
                <a:cs typeface="Arial" pitchFamily="34" charset="0"/>
              </a:rPr>
              <a:t>th</a:t>
            </a:r>
            <a:r>
              <a:rPr lang="en-GB" sz="1900" smtClean="0">
                <a:solidFill>
                  <a:srgbClr val="BDBDBD"/>
                </a:solidFill>
                <a:cs typeface="Arial" pitchFamily="34" charset="0"/>
              </a:rPr>
              <a:t> meeting</a:t>
            </a:r>
            <a:br>
              <a:rPr lang="en-GB" sz="1900" smtClean="0">
                <a:solidFill>
                  <a:srgbClr val="BDBDBD"/>
                </a:solidFill>
                <a:cs typeface="Arial" pitchFamily="34" charset="0"/>
              </a:rPr>
            </a:br>
            <a:r>
              <a:rPr lang="en-GB" sz="1900" smtClean="0">
                <a:solidFill>
                  <a:srgbClr val="BDBDBD"/>
                </a:solidFill>
                <a:cs typeface="Arial" pitchFamily="34" charset="0"/>
              </a:rPr>
              <a:t>of the Governing Board</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2605059">
                                            <p:txEl>
                                              <p:pRg st="0" end="0"/>
                                            </p:txEl>
                                          </p:spTgt>
                                        </p:tgtEl>
                                        <p:attrNameLst>
                                          <p:attrName>style.visibility</p:attrName>
                                        </p:attrNameLst>
                                      </p:cBhvr>
                                      <p:to>
                                        <p:strVal val="visible"/>
                                      </p:to>
                                    </p:set>
                                    <p:anim calcmode="lin" valueType="num">
                                      <p:cBhvr>
                                        <p:cTn id="7" dur="500" fill="hold"/>
                                        <p:tgtEl>
                                          <p:spTgt spid="2605059">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2605059">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2605059">
                                            <p:txEl>
                                              <p:pRg st="1" end="1"/>
                                            </p:txEl>
                                          </p:spTgt>
                                        </p:tgtEl>
                                        <p:attrNameLst>
                                          <p:attrName>style.visibility</p:attrName>
                                        </p:attrNameLst>
                                      </p:cBhvr>
                                      <p:to>
                                        <p:strVal val="visible"/>
                                      </p:to>
                                    </p:set>
                                    <p:anim calcmode="lin" valueType="num">
                                      <p:cBhvr>
                                        <p:cTn id="13" dur="500" fill="hold"/>
                                        <p:tgtEl>
                                          <p:spTgt spid="2605059">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2605059">
                                            <p:txEl>
                                              <p:pRg st="1" end="1"/>
                                            </p:txEl>
                                          </p:spTgt>
                                        </p:tgtEl>
                                        <p:attrNameLst>
                                          <p:attrName>ppt_h</p:attrName>
                                        </p:attrNameLst>
                                      </p:cBhvr>
                                      <p:tavLst>
                                        <p:tav tm="0">
                                          <p:val>
                                            <p:strVal val="2/3*#ppt_h"/>
                                          </p:val>
                                        </p:tav>
                                        <p:tav tm="100000">
                                          <p:val>
                                            <p:strVal val="#ppt_h"/>
                                          </p:val>
                                        </p:tav>
                                      </p:tavLst>
                                    </p:anim>
                                  </p:childTnLst>
                                </p:cTn>
                              </p:par>
                              <p:par>
                                <p:cTn id="15" presetID="23" presetClass="entr" presetSubtype="272" fill="hold" grpId="0" nodeType="withEffect">
                                  <p:stCondLst>
                                    <p:cond delay="0"/>
                                  </p:stCondLst>
                                  <p:childTnLst>
                                    <p:set>
                                      <p:cBhvr>
                                        <p:cTn id="16" dur="1" fill="hold">
                                          <p:stCondLst>
                                            <p:cond delay="0"/>
                                          </p:stCondLst>
                                        </p:cTn>
                                        <p:tgtEl>
                                          <p:spTgt spid="2605059">
                                            <p:txEl>
                                              <p:pRg st="2" end="2"/>
                                            </p:txEl>
                                          </p:spTgt>
                                        </p:tgtEl>
                                        <p:attrNameLst>
                                          <p:attrName>style.visibility</p:attrName>
                                        </p:attrNameLst>
                                      </p:cBhvr>
                                      <p:to>
                                        <p:strVal val="visible"/>
                                      </p:to>
                                    </p:set>
                                    <p:anim calcmode="lin" valueType="num">
                                      <p:cBhvr>
                                        <p:cTn id="17" dur="500" fill="hold"/>
                                        <p:tgtEl>
                                          <p:spTgt spid="2605059">
                                            <p:txEl>
                                              <p:pRg st="2" end="2"/>
                                            </p:txEl>
                                          </p:spTgt>
                                        </p:tgtEl>
                                        <p:attrNameLst>
                                          <p:attrName>ppt_w</p:attrName>
                                        </p:attrNameLst>
                                      </p:cBhvr>
                                      <p:tavLst>
                                        <p:tav tm="0">
                                          <p:val>
                                            <p:strVal val="2/3*#ppt_w"/>
                                          </p:val>
                                        </p:tav>
                                        <p:tav tm="100000">
                                          <p:val>
                                            <p:strVal val="#ppt_w"/>
                                          </p:val>
                                        </p:tav>
                                      </p:tavLst>
                                    </p:anim>
                                    <p:anim calcmode="lin" valueType="num">
                                      <p:cBhvr>
                                        <p:cTn id="18" dur="500" fill="hold"/>
                                        <p:tgtEl>
                                          <p:spTgt spid="2605059">
                                            <p:txEl>
                                              <p:pRg st="2" end="2"/>
                                            </p:txEl>
                                          </p:spTgt>
                                        </p:tgtEl>
                                        <p:attrNameLst>
                                          <p:attrName>ppt_h</p:attrName>
                                        </p:attrNameLst>
                                      </p:cBhvr>
                                      <p:tavLst>
                                        <p:tav tm="0">
                                          <p:val>
                                            <p:strVal val="2/3*#ppt_h"/>
                                          </p:val>
                                        </p:tav>
                                        <p:tav tm="100000">
                                          <p:val>
                                            <p:strVal val="#ppt_h"/>
                                          </p:val>
                                        </p:tav>
                                      </p:tavLst>
                                    </p:anim>
                                  </p:childTnLst>
                                </p:cTn>
                              </p:par>
                              <p:par>
                                <p:cTn id="19" presetID="23" presetClass="entr" presetSubtype="272" fill="hold" grpId="0" nodeType="withEffect">
                                  <p:stCondLst>
                                    <p:cond delay="0"/>
                                  </p:stCondLst>
                                  <p:childTnLst>
                                    <p:set>
                                      <p:cBhvr>
                                        <p:cTn id="20" dur="1" fill="hold">
                                          <p:stCondLst>
                                            <p:cond delay="0"/>
                                          </p:stCondLst>
                                        </p:cTn>
                                        <p:tgtEl>
                                          <p:spTgt spid="2605059">
                                            <p:txEl>
                                              <p:pRg st="3" end="3"/>
                                            </p:txEl>
                                          </p:spTgt>
                                        </p:tgtEl>
                                        <p:attrNameLst>
                                          <p:attrName>style.visibility</p:attrName>
                                        </p:attrNameLst>
                                      </p:cBhvr>
                                      <p:to>
                                        <p:strVal val="visible"/>
                                      </p:to>
                                    </p:set>
                                    <p:anim calcmode="lin" valueType="num">
                                      <p:cBhvr>
                                        <p:cTn id="21" dur="500" fill="hold"/>
                                        <p:tgtEl>
                                          <p:spTgt spid="2605059">
                                            <p:txEl>
                                              <p:pRg st="3" end="3"/>
                                            </p:txEl>
                                          </p:spTgt>
                                        </p:tgtEl>
                                        <p:attrNameLst>
                                          <p:attrName>ppt_w</p:attrName>
                                        </p:attrNameLst>
                                      </p:cBhvr>
                                      <p:tavLst>
                                        <p:tav tm="0">
                                          <p:val>
                                            <p:strVal val="2/3*#ppt_w"/>
                                          </p:val>
                                        </p:tav>
                                        <p:tav tm="100000">
                                          <p:val>
                                            <p:strVal val="#ppt_w"/>
                                          </p:val>
                                        </p:tav>
                                      </p:tavLst>
                                    </p:anim>
                                    <p:anim calcmode="lin" valueType="num">
                                      <p:cBhvr>
                                        <p:cTn id="22" dur="500" fill="hold"/>
                                        <p:tgtEl>
                                          <p:spTgt spid="2605059">
                                            <p:txEl>
                                              <p:pRg st="3" end="3"/>
                                            </p:txEl>
                                          </p:spTgt>
                                        </p:tgtEl>
                                        <p:attrNameLst>
                                          <p:attrName>ppt_h</p:attrName>
                                        </p:attrNameLst>
                                      </p:cBhvr>
                                      <p:tavLst>
                                        <p:tav tm="0">
                                          <p:val>
                                            <p:strVal val="2/3*#ppt_h"/>
                                          </p:val>
                                        </p:tav>
                                        <p:tav tm="100000">
                                          <p:val>
                                            <p:strVal val="#ppt_h"/>
                                          </p:val>
                                        </p:tav>
                                      </p:tavLst>
                                    </p:anim>
                                  </p:childTnLst>
                                </p:cTn>
                              </p:par>
                              <p:par>
                                <p:cTn id="23" presetID="23" presetClass="entr" presetSubtype="272" fill="hold" grpId="0" nodeType="withEffect">
                                  <p:stCondLst>
                                    <p:cond delay="0"/>
                                  </p:stCondLst>
                                  <p:childTnLst>
                                    <p:set>
                                      <p:cBhvr>
                                        <p:cTn id="24" dur="1" fill="hold">
                                          <p:stCondLst>
                                            <p:cond delay="0"/>
                                          </p:stCondLst>
                                        </p:cTn>
                                        <p:tgtEl>
                                          <p:spTgt spid="2605059">
                                            <p:txEl>
                                              <p:pRg st="4" end="4"/>
                                            </p:txEl>
                                          </p:spTgt>
                                        </p:tgtEl>
                                        <p:attrNameLst>
                                          <p:attrName>style.visibility</p:attrName>
                                        </p:attrNameLst>
                                      </p:cBhvr>
                                      <p:to>
                                        <p:strVal val="visible"/>
                                      </p:to>
                                    </p:set>
                                    <p:anim calcmode="lin" valueType="num">
                                      <p:cBhvr>
                                        <p:cTn id="25" dur="500" fill="hold"/>
                                        <p:tgtEl>
                                          <p:spTgt spid="2605059">
                                            <p:txEl>
                                              <p:pRg st="4" end="4"/>
                                            </p:txEl>
                                          </p:spTgt>
                                        </p:tgtEl>
                                        <p:attrNameLst>
                                          <p:attrName>ppt_w</p:attrName>
                                        </p:attrNameLst>
                                      </p:cBhvr>
                                      <p:tavLst>
                                        <p:tav tm="0">
                                          <p:val>
                                            <p:strVal val="2/3*#ppt_w"/>
                                          </p:val>
                                        </p:tav>
                                        <p:tav tm="100000">
                                          <p:val>
                                            <p:strVal val="#ppt_w"/>
                                          </p:val>
                                        </p:tav>
                                      </p:tavLst>
                                    </p:anim>
                                    <p:anim calcmode="lin" valueType="num">
                                      <p:cBhvr>
                                        <p:cTn id="26" dur="500" fill="hold"/>
                                        <p:tgtEl>
                                          <p:spTgt spid="2605059">
                                            <p:txEl>
                                              <p:pRg st="4" end="4"/>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5059" grpId="0" build="p" bldLvl="2">
        <p:tmplLst>
          <p:tmpl lvl="1">
            <p:tnLst>
              <p:par>
                <p:cTn presetID="23" presetClass="entr" presetSubtype="272" fill="hold" nodeType="click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2">
            <p:tnLst>
              <p:par>
                <p:cTn presetID="23" presetClass="entr" presetSubtype="272" fill="hold" nodeType="click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3">
            <p:tnLst>
              <p:par>
                <p:cTn presetID="23" presetClass="entr" presetSubtype="272" fill="hold" nodeType="with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4">
            <p:tnLst>
              <p:par>
                <p:cTn presetID="23" presetClass="entr" presetSubtype="272" fill="hold" nodeType="with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5">
            <p:tnLst>
              <p:par>
                <p:cTn presetID="23" presetClass="entr" presetSubtype="272" fill="hold" nodeType="with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Lst>
      </p:bldP>
    </p:bldLst>
  </p:timing>
  <p:hf hdr="0" ftr="0" dt="0"/>
  <p:txStyles>
    <p:titleStyle>
      <a:lvl1pPr algn="ctr" rtl="0" eaLnBrk="0" fontAlgn="base" hangingPunct="0">
        <a:spcBef>
          <a:spcPct val="0"/>
        </a:spcBef>
        <a:spcAft>
          <a:spcPct val="0"/>
        </a:spcAft>
        <a:defRPr sz="3600">
          <a:solidFill>
            <a:srgbClr val="FF9966"/>
          </a:solidFill>
          <a:latin typeface="+mj-lt"/>
          <a:ea typeface="+mj-ea"/>
          <a:cs typeface="+mj-cs"/>
        </a:defRPr>
      </a:lvl1pPr>
      <a:lvl2pPr algn="ctr" rtl="0" eaLnBrk="0" fontAlgn="base" hangingPunct="0">
        <a:spcBef>
          <a:spcPct val="0"/>
        </a:spcBef>
        <a:spcAft>
          <a:spcPct val="0"/>
        </a:spcAft>
        <a:defRPr sz="3600">
          <a:solidFill>
            <a:srgbClr val="FF9966"/>
          </a:solidFill>
          <a:latin typeface="Comic Sans MS" pitchFamily="66" charset="0"/>
        </a:defRPr>
      </a:lvl2pPr>
      <a:lvl3pPr algn="ctr" rtl="0" eaLnBrk="0" fontAlgn="base" hangingPunct="0">
        <a:spcBef>
          <a:spcPct val="0"/>
        </a:spcBef>
        <a:spcAft>
          <a:spcPct val="0"/>
        </a:spcAft>
        <a:defRPr sz="3600">
          <a:solidFill>
            <a:srgbClr val="FF9966"/>
          </a:solidFill>
          <a:latin typeface="Comic Sans MS" pitchFamily="66" charset="0"/>
        </a:defRPr>
      </a:lvl3pPr>
      <a:lvl4pPr algn="ctr" rtl="0" eaLnBrk="0" fontAlgn="base" hangingPunct="0">
        <a:spcBef>
          <a:spcPct val="0"/>
        </a:spcBef>
        <a:spcAft>
          <a:spcPct val="0"/>
        </a:spcAft>
        <a:defRPr sz="3600">
          <a:solidFill>
            <a:srgbClr val="FF9966"/>
          </a:solidFill>
          <a:latin typeface="Comic Sans MS" pitchFamily="66" charset="0"/>
        </a:defRPr>
      </a:lvl4pPr>
      <a:lvl5pPr algn="ctr" rtl="0" eaLnBrk="0" fontAlgn="base" hangingPunct="0">
        <a:spcBef>
          <a:spcPct val="0"/>
        </a:spcBef>
        <a:spcAft>
          <a:spcPct val="0"/>
        </a:spcAft>
        <a:defRPr sz="3600">
          <a:solidFill>
            <a:srgbClr val="FF9966"/>
          </a:solidFill>
          <a:latin typeface="Comic Sans MS" pitchFamily="66" charset="0"/>
        </a:defRPr>
      </a:lvl5pPr>
      <a:lvl6pPr marL="457200" algn="ctr" rtl="0" eaLnBrk="0" fontAlgn="base" hangingPunct="0">
        <a:spcBef>
          <a:spcPct val="0"/>
        </a:spcBef>
        <a:spcAft>
          <a:spcPct val="0"/>
        </a:spcAft>
        <a:defRPr sz="4000">
          <a:solidFill>
            <a:srgbClr val="FF9966"/>
          </a:solidFill>
          <a:latin typeface="Comic Sans MS" pitchFamily="66" charset="0"/>
        </a:defRPr>
      </a:lvl6pPr>
      <a:lvl7pPr marL="914400" algn="ctr" rtl="0" eaLnBrk="0" fontAlgn="base" hangingPunct="0">
        <a:spcBef>
          <a:spcPct val="0"/>
        </a:spcBef>
        <a:spcAft>
          <a:spcPct val="0"/>
        </a:spcAft>
        <a:defRPr sz="4000">
          <a:solidFill>
            <a:srgbClr val="FF9966"/>
          </a:solidFill>
          <a:latin typeface="Comic Sans MS" pitchFamily="66" charset="0"/>
        </a:defRPr>
      </a:lvl7pPr>
      <a:lvl8pPr marL="1371600" algn="ctr" rtl="0" eaLnBrk="0" fontAlgn="base" hangingPunct="0">
        <a:spcBef>
          <a:spcPct val="0"/>
        </a:spcBef>
        <a:spcAft>
          <a:spcPct val="0"/>
        </a:spcAft>
        <a:defRPr sz="4000">
          <a:solidFill>
            <a:srgbClr val="FF9966"/>
          </a:solidFill>
          <a:latin typeface="Comic Sans MS" pitchFamily="66" charset="0"/>
        </a:defRPr>
      </a:lvl8pPr>
      <a:lvl9pPr marL="1828800" algn="ctr" rtl="0" eaLnBrk="0" fontAlgn="base" hangingPunct="0">
        <a:spcBef>
          <a:spcPct val="0"/>
        </a:spcBef>
        <a:spcAft>
          <a:spcPct val="0"/>
        </a:spcAft>
        <a:defRPr sz="4000">
          <a:solidFill>
            <a:srgbClr val="FF9966"/>
          </a:solidFill>
          <a:latin typeface="Comic Sans MS" pitchFamily="66" charset="0"/>
        </a:defRPr>
      </a:lvl9pPr>
    </p:titleStyle>
    <p:bodyStyle>
      <a:lvl1pPr marL="342900" indent="-342900" algn="l" rtl="0" eaLnBrk="0" fontAlgn="base" hangingPunct="0">
        <a:spcBef>
          <a:spcPct val="20000"/>
        </a:spcBef>
        <a:spcAft>
          <a:spcPct val="0"/>
        </a:spcAft>
        <a:buSzPct val="75000"/>
        <a:buFont typeface="Monotype Sorts"/>
        <a:buChar char="r"/>
        <a:tabLst>
          <a:tab pos="7712075" algn="r"/>
        </a:tabLst>
        <a:defRPr sz="2800">
          <a:solidFill>
            <a:srgbClr val="FFFF00"/>
          </a:solidFill>
          <a:latin typeface="+mn-lt"/>
          <a:ea typeface="+mn-ea"/>
          <a:cs typeface="+mn-cs"/>
        </a:defRPr>
      </a:lvl1pPr>
      <a:lvl2pPr marL="742950" indent="-285750" algn="l" rtl="0" eaLnBrk="0" fontAlgn="base" hangingPunct="0">
        <a:spcBef>
          <a:spcPct val="20000"/>
        </a:spcBef>
        <a:spcAft>
          <a:spcPct val="0"/>
        </a:spcAft>
        <a:buSzPct val="50000"/>
        <a:buFont typeface="Wingdings" pitchFamily="2" charset="2"/>
        <a:buChar char="l"/>
        <a:tabLst>
          <a:tab pos="7712075" algn="r"/>
        </a:tabLst>
        <a:defRPr sz="2400">
          <a:solidFill>
            <a:srgbClr val="FFFFFF"/>
          </a:solidFill>
          <a:latin typeface="+mn-lt"/>
        </a:defRPr>
      </a:lvl2pPr>
      <a:lvl3pPr marL="1143000" indent="-228600" algn="l" rtl="0" eaLnBrk="0" fontAlgn="base" hangingPunct="0">
        <a:spcBef>
          <a:spcPct val="20000"/>
        </a:spcBef>
        <a:spcAft>
          <a:spcPct val="0"/>
        </a:spcAft>
        <a:buSzPct val="100000"/>
        <a:buChar char="–"/>
        <a:tabLst>
          <a:tab pos="7712075" algn="r"/>
        </a:tabLst>
        <a:defRPr sz="2000">
          <a:solidFill>
            <a:srgbClr val="FFFF00"/>
          </a:solidFill>
          <a:latin typeface="+mn-lt"/>
        </a:defRPr>
      </a:lvl3pPr>
      <a:lvl4pPr marL="1562100" indent="-228600" algn="l" rtl="0" eaLnBrk="0" fontAlgn="base" hangingPunct="0">
        <a:spcBef>
          <a:spcPct val="20000"/>
        </a:spcBef>
        <a:spcAft>
          <a:spcPct val="0"/>
        </a:spcAft>
        <a:buSzPct val="100000"/>
        <a:buChar char="–"/>
        <a:tabLst>
          <a:tab pos="7712075" algn="r"/>
        </a:tabLst>
        <a:defRPr sz="2000">
          <a:solidFill>
            <a:srgbClr val="FFFFFF"/>
          </a:solidFill>
          <a:latin typeface="+mn-lt"/>
        </a:defRPr>
      </a:lvl4pPr>
      <a:lvl5pPr marL="19812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5pPr>
      <a:lvl6pPr marL="24384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6pPr>
      <a:lvl7pPr marL="28956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7pPr>
      <a:lvl8pPr marL="33528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8pPr>
      <a:lvl9pPr marL="38100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971600" y="3302496"/>
            <a:ext cx="7632848" cy="1998712"/>
          </a:xfrm>
          <a:prstGeom prst="rect">
            <a:avLst/>
          </a:prstGeom>
          <a:noFill/>
          <a:ln w="12700">
            <a:noFill/>
            <a:miter lim="800000"/>
            <a:headEnd/>
            <a:tailEnd/>
          </a:ln>
        </p:spPr>
        <p:txBody>
          <a:bodyPr lIns="90488" tIns="44450" rIns="90488" bIns="44450" anchor="ctr"/>
          <a:lstStyle/>
          <a:p>
            <a:pPr algn="ctr">
              <a:defRPr/>
            </a:pPr>
            <a:r>
              <a:rPr lang="en-GB" sz="2800" b="1" dirty="0" smtClean="0">
                <a:solidFill>
                  <a:srgbClr val="FFFFFF"/>
                </a:solidFill>
              </a:rPr>
              <a:t>PISA for Development</a:t>
            </a:r>
            <a:endParaRPr lang="en-GB" sz="3600" dirty="0" smtClean="0">
              <a:solidFill>
                <a:srgbClr val="FFFFFF"/>
              </a:solidFill>
            </a:endParaRPr>
          </a:p>
          <a:p>
            <a:pPr algn="ctr">
              <a:defRPr/>
            </a:pPr>
            <a:endParaRPr lang="en-GB" sz="3600" dirty="0" smtClean="0">
              <a:solidFill>
                <a:srgbClr val="FFFFFF"/>
              </a:solidFill>
            </a:endParaRPr>
          </a:p>
          <a:p>
            <a:pPr algn="ctr">
              <a:defRPr/>
            </a:pPr>
            <a:r>
              <a:rPr lang="en-GB" sz="3600" b="1" dirty="0" smtClean="0">
                <a:solidFill>
                  <a:srgbClr val="FFFF00"/>
                </a:solidFill>
              </a:rPr>
              <a:t>Out of School Technical Meeting</a:t>
            </a:r>
          </a:p>
          <a:p>
            <a:pPr algn="ctr">
              <a:defRPr/>
            </a:pPr>
            <a:endParaRPr lang="es-MX" b="1" dirty="0" smtClean="0">
              <a:solidFill>
                <a:srgbClr val="FFFF00"/>
              </a:solidFill>
            </a:endParaRPr>
          </a:p>
          <a:p>
            <a:pPr algn="ctr">
              <a:defRPr/>
            </a:pPr>
            <a:endParaRPr lang="es-MX" b="1" dirty="0" smtClean="0">
              <a:solidFill>
                <a:srgbClr val="FFFF00"/>
              </a:solidFill>
              <a:latin typeface="+mj-lt"/>
            </a:endParaRPr>
          </a:p>
          <a:p>
            <a:pPr algn="ctr">
              <a:defRPr/>
            </a:pPr>
            <a:endParaRPr lang="es-MX" sz="1600" dirty="0" smtClean="0">
              <a:solidFill>
                <a:srgbClr val="FFFF00"/>
              </a:solidFill>
              <a:latin typeface="+mj-lt"/>
            </a:endParaRPr>
          </a:p>
          <a:p>
            <a:pPr algn="ctr">
              <a:defRPr/>
            </a:pPr>
            <a:endParaRPr lang="en-GB" sz="4000" dirty="0">
              <a:solidFill>
                <a:srgbClr val="FFFFFF"/>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Content Placeholder 4"/>
          <p:cNvSpPr>
            <a:spLocks noGrp="1"/>
          </p:cNvSpPr>
          <p:nvPr>
            <p:ph idx="1"/>
          </p:nvPr>
        </p:nvSpPr>
        <p:spPr>
          <a:xfrm>
            <a:off x="467544" y="1412776"/>
            <a:ext cx="8212906" cy="5445224"/>
          </a:xfrm>
        </p:spPr>
        <p:txBody>
          <a:bodyPr>
            <a:normAutofit fontScale="77500" lnSpcReduction="20000"/>
          </a:bodyPr>
          <a:lstStyle/>
          <a:p>
            <a:pPr marL="180000">
              <a:lnSpc>
                <a:spcPct val="120000"/>
              </a:lnSpc>
            </a:pPr>
            <a:r>
              <a:rPr lang="en-US" dirty="0" smtClean="0">
                <a:solidFill>
                  <a:srgbClr val="000000"/>
                </a:solidFill>
              </a:rPr>
              <a:t>So far, PISA has covered 74 countries, 28 of which are developing countries (ODA recipients)</a:t>
            </a:r>
          </a:p>
          <a:p>
            <a:pPr marL="180000">
              <a:lnSpc>
                <a:spcPct val="120000"/>
              </a:lnSpc>
            </a:pPr>
            <a:r>
              <a:rPr lang="en-US" dirty="0" smtClean="0">
                <a:solidFill>
                  <a:srgbClr val="000000"/>
                </a:solidFill>
              </a:rPr>
              <a:t>Our experience so far:</a:t>
            </a:r>
          </a:p>
          <a:p>
            <a:pPr marL="583200" lvl="2" indent="-342000">
              <a:lnSpc>
                <a:spcPct val="120000"/>
              </a:lnSpc>
              <a:spcBef>
                <a:spcPts val="768"/>
              </a:spcBef>
            </a:pPr>
            <a:r>
              <a:rPr lang="en-US" dirty="0" smtClean="0">
                <a:solidFill>
                  <a:srgbClr val="000000"/>
                </a:solidFill>
              </a:rPr>
              <a:t>Relevance of the PISA approach and assessment</a:t>
            </a:r>
          </a:p>
          <a:p>
            <a:pPr marL="583200" lvl="2" indent="-342000">
              <a:lnSpc>
                <a:spcPct val="120000"/>
              </a:lnSpc>
              <a:spcBef>
                <a:spcPts val="768"/>
              </a:spcBef>
            </a:pPr>
            <a:r>
              <a:rPr lang="en-US" dirty="0" smtClean="0">
                <a:solidFill>
                  <a:srgbClr val="000000"/>
                </a:solidFill>
              </a:rPr>
              <a:t>Adherence to technical standards</a:t>
            </a:r>
          </a:p>
          <a:p>
            <a:pPr marL="583200" lvl="2" indent="-342000">
              <a:lnSpc>
                <a:spcPct val="120000"/>
              </a:lnSpc>
              <a:spcBef>
                <a:spcPts val="768"/>
              </a:spcBef>
            </a:pPr>
            <a:r>
              <a:rPr lang="en-US" dirty="0" smtClean="0">
                <a:solidFill>
                  <a:srgbClr val="000000"/>
                </a:solidFill>
              </a:rPr>
              <a:t>Quality of technical implementation matches that of OECD countries</a:t>
            </a:r>
          </a:p>
          <a:p>
            <a:pPr marL="583200" lvl="2" indent="-342000">
              <a:lnSpc>
                <a:spcPct val="120000"/>
              </a:lnSpc>
              <a:spcBef>
                <a:spcPts val="768"/>
              </a:spcBef>
            </a:pPr>
            <a:r>
              <a:rPr lang="en-US" dirty="0" smtClean="0">
                <a:solidFill>
                  <a:srgbClr val="000000"/>
                </a:solidFill>
              </a:rPr>
              <a:t>Full compliance with confidentiality requirements</a:t>
            </a:r>
          </a:p>
          <a:p>
            <a:pPr marL="180000">
              <a:lnSpc>
                <a:spcPct val="120000"/>
              </a:lnSpc>
            </a:pPr>
            <a:r>
              <a:rPr lang="en-US" dirty="0" smtClean="0">
                <a:solidFill>
                  <a:srgbClr val="000000"/>
                </a:solidFill>
              </a:rPr>
              <a:t>Some open issues</a:t>
            </a:r>
          </a:p>
          <a:p>
            <a:pPr marL="583200" lvl="2" indent="-342000">
              <a:lnSpc>
                <a:spcPct val="120000"/>
              </a:lnSpc>
              <a:spcBef>
                <a:spcPts val="768"/>
              </a:spcBef>
            </a:pPr>
            <a:r>
              <a:rPr lang="en-US" dirty="0" smtClean="0">
                <a:solidFill>
                  <a:srgbClr val="000000"/>
                </a:solidFill>
              </a:rPr>
              <a:t>Match between student ability distribution and item difficulties</a:t>
            </a:r>
          </a:p>
          <a:p>
            <a:pPr marL="583200" lvl="2" indent="-342000">
              <a:lnSpc>
                <a:spcPct val="120000"/>
              </a:lnSpc>
              <a:spcBef>
                <a:spcPts val="768"/>
              </a:spcBef>
            </a:pPr>
            <a:r>
              <a:rPr lang="en-US" dirty="0" smtClean="0">
                <a:solidFill>
                  <a:srgbClr val="000000"/>
                </a:solidFill>
              </a:rPr>
              <a:t>Relevance of context questionnaires</a:t>
            </a:r>
          </a:p>
          <a:p>
            <a:pPr marL="583200" lvl="2" indent="-342000">
              <a:lnSpc>
                <a:spcPct val="120000"/>
              </a:lnSpc>
              <a:spcBef>
                <a:spcPts val="768"/>
              </a:spcBef>
            </a:pPr>
            <a:r>
              <a:rPr lang="en-US" dirty="0" smtClean="0">
                <a:solidFill>
                  <a:srgbClr val="000000"/>
                </a:solidFill>
              </a:rPr>
              <a:t>Out-of-school populations</a:t>
            </a:r>
          </a:p>
          <a:p>
            <a:pPr marL="180000">
              <a:lnSpc>
                <a:spcPct val="120000"/>
              </a:lnSpc>
            </a:pPr>
            <a:r>
              <a:rPr lang="en-US" dirty="0" smtClean="0">
                <a:solidFill>
                  <a:srgbClr val="000000"/>
                </a:solidFill>
              </a:rPr>
              <a:t>How far can we go with expanding PISA as we know </a:t>
            </a:r>
            <a:r>
              <a:rPr lang="en-US" dirty="0" smtClean="0">
                <a:solidFill>
                  <a:srgbClr val="000000"/>
                </a:solidFill>
              </a:rPr>
              <a:t>it? </a:t>
            </a:r>
            <a:endParaRPr lang="en-US" dirty="0" smtClean="0">
              <a:solidFill>
                <a:srgbClr val="000000"/>
              </a:solidFill>
            </a:endParaRPr>
          </a:p>
          <a:p>
            <a:pPr lvl="1">
              <a:lnSpc>
                <a:spcPct val="80000"/>
              </a:lnSpc>
            </a:pPr>
            <a:endParaRPr lang="en-US" dirty="0" smtClean="0"/>
          </a:p>
          <a:p>
            <a:pPr>
              <a:lnSpc>
                <a:spcPct val="80000"/>
              </a:lnSpc>
            </a:pPr>
            <a:endParaRPr lang="en-US" dirty="0" smtClean="0"/>
          </a:p>
        </p:txBody>
      </p:sp>
      <p:sp>
        <p:nvSpPr>
          <p:cNvPr id="5" name="Title 1"/>
          <p:cNvSpPr txBox="1">
            <a:spLocks/>
          </p:cNvSpPr>
          <p:nvPr/>
        </p:nvSpPr>
        <p:spPr>
          <a:xfrm>
            <a:off x="1043608" y="260648"/>
            <a:ext cx="8100392" cy="1022400"/>
          </a:xfrm>
          <a:prstGeom prst="rect">
            <a:avLst/>
          </a:prstGeom>
        </p:spPr>
        <p:txBody>
          <a:bodyPr>
            <a:noAutofit/>
          </a:bodyPr>
          <a:lstStyle/>
          <a:p>
            <a:pPr>
              <a:spcBef>
                <a:spcPct val="0"/>
              </a:spcBef>
            </a:pPr>
            <a:r>
              <a:rPr lang="en-GB" sz="2800" dirty="0" smtClean="0">
                <a:latin typeface="+mj-lt"/>
                <a:ea typeface="+mj-ea"/>
                <a:cs typeface="+mj-cs"/>
              </a:rPr>
              <a:t>PISA for Development</a:t>
            </a:r>
            <a:r>
              <a:rPr kumimoji="0" lang="en-GB" sz="2800" b="1" i="0" u="none" strike="noStrike" kern="1200" cap="none" spc="0" normalizeH="0" baseline="0" noProof="0" dirty="0" smtClean="0">
                <a:ln>
                  <a:noFill/>
                </a:ln>
                <a:solidFill>
                  <a:schemeClr val="tx1"/>
                </a:solidFill>
                <a:effectLst/>
                <a:uLnTx/>
                <a:uFillTx/>
                <a:latin typeface="+mj-lt"/>
                <a:ea typeface="+mj-ea"/>
                <a:cs typeface="+mj-cs"/>
              </a:rPr>
              <a:t/>
            </a:r>
            <a:br>
              <a:rPr kumimoji="0" lang="en-GB" sz="2800" b="1" i="0" u="none" strike="noStrike" kern="1200" cap="none" spc="0" normalizeH="0" baseline="0" noProof="0" dirty="0" smtClean="0">
                <a:ln>
                  <a:noFill/>
                </a:ln>
                <a:solidFill>
                  <a:schemeClr val="tx1"/>
                </a:solidFill>
                <a:effectLst/>
                <a:uLnTx/>
                <a:uFillTx/>
                <a:latin typeface="+mj-lt"/>
                <a:ea typeface="+mj-ea"/>
                <a:cs typeface="+mj-cs"/>
              </a:rPr>
            </a:br>
            <a:r>
              <a:rPr lang="en-GB" sz="2400" b="1" noProof="0" dirty="0" smtClean="0">
                <a:solidFill>
                  <a:srgbClr val="000000"/>
                </a:solidFill>
                <a:latin typeface="+mj-lt"/>
                <a:ea typeface="+mj-ea"/>
                <a:cs typeface="+mj-cs"/>
              </a:rPr>
              <a:t>How we arrived at this point – the journey</a:t>
            </a:r>
            <a:endParaRPr lang="en-US" sz="2400" b="1" dirty="0" smtClean="0">
              <a:solidFill>
                <a:srgbClr val="000000"/>
              </a:solidFill>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2400" b="1" i="0" u="none" strike="noStrike" kern="1200" cap="none" spc="0" normalizeH="0" baseline="0" noProof="0" dirty="0">
              <a:ln>
                <a:noFill/>
              </a:ln>
              <a:solidFill>
                <a:srgbClr val="000000"/>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The challenge of PISA for Development</a:t>
            </a:r>
            <a:endParaRPr lang="en-GB" sz="3200" dirty="0"/>
          </a:p>
        </p:txBody>
      </p:sp>
      <p:sp>
        <p:nvSpPr>
          <p:cNvPr id="3" name="Content Placeholder 2"/>
          <p:cNvSpPr>
            <a:spLocks noGrp="1"/>
          </p:cNvSpPr>
          <p:nvPr>
            <p:ph idx="1"/>
          </p:nvPr>
        </p:nvSpPr>
        <p:spPr>
          <a:xfrm>
            <a:off x="468000" y="1412776"/>
            <a:ext cx="8218800" cy="5445224"/>
          </a:xfrm>
        </p:spPr>
        <p:txBody>
          <a:bodyPr>
            <a:normAutofit lnSpcReduction="10000"/>
          </a:bodyPr>
          <a:lstStyle/>
          <a:p>
            <a:r>
              <a:rPr lang="en-GB" sz="2400" dirty="0" smtClean="0"/>
              <a:t>Can we develop a framework that embraces the diversity of contexts in which students learn, teachers teach and school systems operate?</a:t>
            </a:r>
          </a:p>
          <a:p>
            <a:pPr lvl="1"/>
            <a:r>
              <a:rPr lang="en-GB" sz="2000" dirty="0" smtClean="0"/>
              <a:t>As comparable as possible to facilitate peer-learning</a:t>
            </a:r>
          </a:p>
          <a:p>
            <a:pPr lvl="1"/>
            <a:r>
              <a:rPr lang="en-GB" sz="2000" dirty="0" smtClean="0"/>
              <a:t>As country-specific as necessary to be meaningful and interpretable in national contexts</a:t>
            </a:r>
          </a:p>
          <a:p>
            <a:endParaRPr lang="de-DE" sz="2400" dirty="0" smtClean="0"/>
          </a:p>
          <a:p>
            <a:r>
              <a:rPr lang="de-DE" sz="2400" dirty="0" smtClean="0"/>
              <a:t>Can </a:t>
            </a:r>
            <a:r>
              <a:rPr lang="de-DE" sz="2400" dirty="0" err="1"/>
              <a:t>we</a:t>
            </a:r>
            <a:r>
              <a:rPr lang="de-DE" sz="2400" dirty="0"/>
              <a:t> </a:t>
            </a:r>
            <a:r>
              <a:rPr lang="de-DE" sz="2400" dirty="0" err="1"/>
              <a:t>improve</a:t>
            </a:r>
            <a:r>
              <a:rPr lang="de-DE" sz="2400" dirty="0"/>
              <a:t> </a:t>
            </a:r>
            <a:r>
              <a:rPr lang="de-DE" sz="2400" dirty="0" err="1"/>
              <a:t>the</a:t>
            </a:r>
            <a:r>
              <a:rPr lang="de-DE" sz="2400" dirty="0"/>
              <a:t> </a:t>
            </a:r>
            <a:r>
              <a:rPr lang="de-DE" sz="2400" dirty="0" err="1"/>
              <a:t>relevance</a:t>
            </a:r>
            <a:r>
              <a:rPr lang="de-DE" sz="2400" dirty="0"/>
              <a:t>, </a:t>
            </a:r>
            <a:r>
              <a:rPr lang="de-DE" sz="2400" dirty="0" err="1"/>
              <a:t>quality</a:t>
            </a:r>
            <a:r>
              <a:rPr lang="de-DE" sz="2400" dirty="0"/>
              <a:t> </a:t>
            </a:r>
            <a:r>
              <a:rPr lang="de-DE" sz="2400" dirty="0" err="1"/>
              <a:t>and</a:t>
            </a:r>
            <a:r>
              <a:rPr lang="de-DE" sz="2400" dirty="0"/>
              <a:t> </a:t>
            </a:r>
            <a:r>
              <a:rPr lang="de-DE" sz="2400" dirty="0" err="1"/>
              <a:t>reliability</a:t>
            </a:r>
            <a:r>
              <a:rPr lang="de-DE" sz="2400" dirty="0"/>
              <a:t> </a:t>
            </a:r>
            <a:r>
              <a:rPr lang="de-DE" sz="2400" dirty="0" err="1"/>
              <a:t>of</a:t>
            </a:r>
            <a:r>
              <a:rPr lang="de-DE" sz="2400" dirty="0"/>
              <a:t> </a:t>
            </a:r>
            <a:r>
              <a:rPr lang="de-DE" sz="2400" dirty="0" err="1"/>
              <a:t>performance</a:t>
            </a:r>
            <a:r>
              <a:rPr lang="de-DE" sz="2400" dirty="0"/>
              <a:t> </a:t>
            </a:r>
            <a:r>
              <a:rPr lang="de-DE" sz="2400" dirty="0" err="1"/>
              <a:t>measurement</a:t>
            </a:r>
            <a:r>
              <a:rPr lang="de-DE" sz="2400" dirty="0"/>
              <a:t>?</a:t>
            </a:r>
          </a:p>
          <a:p>
            <a:pPr lvl="1"/>
            <a:r>
              <a:rPr lang="de-DE" sz="2000" dirty="0" err="1"/>
              <a:t>Establishing</a:t>
            </a:r>
            <a:r>
              <a:rPr lang="de-DE" sz="2000" dirty="0"/>
              <a:t> </a:t>
            </a:r>
            <a:r>
              <a:rPr lang="de-DE" sz="2000" dirty="0" err="1"/>
              <a:t>measures</a:t>
            </a:r>
            <a:r>
              <a:rPr lang="de-DE" sz="2000" dirty="0"/>
              <a:t> </a:t>
            </a:r>
            <a:r>
              <a:rPr lang="de-DE" sz="2000" dirty="0" err="1"/>
              <a:t>that</a:t>
            </a:r>
            <a:r>
              <a:rPr lang="de-DE" sz="2000" dirty="0"/>
              <a:t> </a:t>
            </a:r>
            <a:r>
              <a:rPr lang="de-DE" sz="2000" dirty="0" err="1"/>
              <a:t>work</a:t>
            </a:r>
            <a:r>
              <a:rPr lang="de-DE" sz="2000" dirty="0"/>
              <a:t> in a wider </a:t>
            </a:r>
            <a:r>
              <a:rPr lang="de-DE" sz="2000" dirty="0" err="1"/>
              <a:t>range</a:t>
            </a:r>
            <a:r>
              <a:rPr lang="de-DE" sz="2000" dirty="0"/>
              <a:t> </a:t>
            </a:r>
            <a:r>
              <a:rPr lang="de-DE" sz="2000" dirty="0" err="1"/>
              <a:t>of</a:t>
            </a:r>
            <a:r>
              <a:rPr lang="de-DE" sz="2000" dirty="0"/>
              <a:t> countries</a:t>
            </a:r>
            <a:endParaRPr lang="en-GB" sz="2000" dirty="0"/>
          </a:p>
          <a:p>
            <a:endParaRPr lang="en-GB" sz="2400" dirty="0" smtClean="0"/>
          </a:p>
          <a:p>
            <a:r>
              <a:rPr lang="en-GB" sz="2400" dirty="0" smtClean="0"/>
              <a:t>Can we extend measurement to children not enrolled in formal education?</a:t>
            </a:r>
          </a:p>
          <a:p>
            <a:pPr lvl="1"/>
            <a:r>
              <a:rPr lang="de-DE" sz="2000" dirty="0" err="1" smtClean="0"/>
              <a:t>Establishing</a:t>
            </a:r>
            <a:r>
              <a:rPr lang="de-DE" sz="2000" dirty="0" smtClean="0"/>
              <a:t> </a:t>
            </a:r>
            <a:r>
              <a:rPr lang="de-DE" sz="2000" dirty="0" err="1" smtClean="0"/>
              <a:t>policy</a:t>
            </a:r>
            <a:r>
              <a:rPr lang="en-GB" sz="2000" dirty="0" smtClean="0"/>
              <a:t>-incentives </a:t>
            </a:r>
            <a:r>
              <a:rPr lang="de-DE" sz="2000" dirty="0" smtClean="0"/>
              <a:t>for </a:t>
            </a:r>
            <a:r>
              <a:rPr lang="de-DE" sz="2000" dirty="0" err="1" smtClean="0"/>
              <a:t>inclusiveness</a:t>
            </a:r>
            <a:endParaRPr lang="de-DE" sz="2000" dirty="0" smtClean="0"/>
          </a:p>
          <a:p>
            <a:endParaRPr lang="de-DE" sz="2400" dirty="0" smtClean="0"/>
          </a:p>
        </p:txBody>
      </p:sp>
      <p:sp>
        <p:nvSpPr>
          <p:cNvPr id="4" name="Rounded Rectangle 3"/>
          <p:cNvSpPr/>
          <p:nvPr/>
        </p:nvSpPr>
        <p:spPr>
          <a:xfrm>
            <a:off x="443930" y="5301208"/>
            <a:ext cx="8280920" cy="1368152"/>
          </a:xfrm>
          <a:prstGeom prst="round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4133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strVal val="2/3*#ppt_w"/>
                                          </p:val>
                                        </p:tav>
                                        <p:tav tm="100000">
                                          <p:val>
                                            <p:strVal val="#ppt_w"/>
                                          </p:val>
                                        </p:tav>
                                      </p:tavLst>
                                    </p:anim>
                                    <p:anim calcmode="lin" valueType="num">
                                      <p:cBhvr>
                                        <p:cTn id="12" dur="500" fill="hold"/>
                                        <p:tgtEl>
                                          <p:spTgt spid="3">
                                            <p:txEl>
                                              <p:pRg st="1" end="1"/>
                                            </p:txEl>
                                          </p:spTgt>
                                        </p:tgtEl>
                                        <p:attrNameLst>
                                          <p:attrName>ppt_h</p:attrName>
                                        </p:attrNameLst>
                                      </p:cBhvr>
                                      <p:tavLst>
                                        <p:tav tm="0">
                                          <p:val>
                                            <p:strVal val="2/3*#ppt_h"/>
                                          </p:val>
                                        </p:tav>
                                        <p:tav tm="100000">
                                          <p:val>
                                            <p:strVal val="#ppt_h"/>
                                          </p:val>
                                        </p:tav>
                                      </p:tavLst>
                                    </p:anim>
                                  </p:childTnLst>
                                </p:cTn>
                              </p:par>
                              <p:par>
                                <p:cTn id="13" presetID="23" presetClass="entr" presetSubtype="27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strVal val="2/3*#ppt_w"/>
                                          </p:val>
                                        </p:tav>
                                        <p:tav tm="100000">
                                          <p:val>
                                            <p:strVal val="#ppt_w"/>
                                          </p:val>
                                        </p:tav>
                                      </p:tavLst>
                                    </p:anim>
                                    <p:anim calcmode="lin" valueType="num">
                                      <p:cBhvr>
                                        <p:cTn id="16" dur="500" fill="hold"/>
                                        <p:tgtEl>
                                          <p:spTgt spid="3">
                                            <p:txEl>
                                              <p:pRg st="2" end="2"/>
                                            </p:txEl>
                                          </p:spTgt>
                                        </p:tgtEl>
                                        <p:attrNameLst>
                                          <p:attrName>ppt_h</p:attrName>
                                        </p:attrNameLst>
                                      </p:cBhvr>
                                      <p:tavLst>
                                        <p:tav tm="0">
                                          <p:val>
                                            <p:strVal val="2/3*#ppt_h"/>
                                          </p:val>
                                        </p:tav>
                                        <p:tav tm="100000">
                                          <p:val>
                                            <p:strVal val="#ppt_h"/>
                                          </p:val>
                                        </p:tav>
                                      </p:tavLst>
                                    </p:anim>
                                  </p:childTnLst>
                                </p:cTn>
                              </p:par>
                              <p:par>
                                <p:cTn id="17" presetID="23" presetClass="entr" presetSubtype="272"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strVal val="2/3*#ppt_w"/>
                                          </p:val>
                                        </p:tav>
                                        <p:tav tm="100000">
                                          <p:val>
                                            <p:strVal val="#ppt_w"/>
                                          </p:val>
                                        </p:tav>
                                      </p:tavLst>
                                    </p:anim>
                                    <p:anim calcmode="lin" valueType="num">
                                      <p:cBhvr>
                                        <p:cTn id="20" dur="500" fill="hold"/>
                                        <p:tgtEl>
                                          <p:spTgt spid="3">
                                            <p:txEl>
                                              <p:pRg st="4" end="4"/>
                                            </p:txEl>
                                          </p:spTgt>
                                        </p:tgtEl>
                                        <p:attrNameLst>
                                          <p:attrName>ppt_h</p:attrName>
                                        </p:attrNameLst>
                                      </p:cBhvr>
                                      <p:tavLst>
                                        <p:tav tm="0">
                                          <p:val>
                                            <p:strVal val="2/3*#ppt_h"/>
                                          </p:val>
                                        </p:tav>
                                        <p:tav tm="100000">
                                          <p:val>
                                            <p:strVal val="#ppt_h"/>
                                          </p:val>
                                        </p:tav>
                                      </p:tavLst>
                                    </p:anim>
                                  </p:childTnLst>
                                </p:cTn>
                              </p:par>
                              <p:par>
                                <p:cTn id="21" presetID="23" presetClass="entr" presetSubtype="272"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500" fill="hold"/>
                                        <p:tgtEl>
                                          <p:spTgt spid="3">
                                            <p:txEl>
                                              <p:pRg st="5" end="5"/>
                                            </p:txEl>
                                          </p:spTgt>
                                        </p:tgtEl>
                                        <p:attrNameLst>
                                          <p:attrName>ppt_w</p:attrName>
                                        </p:attrNameLst>
                                      </p:cBhvr>
                                      <p:tavLst>
                                        <p:tav tm="0">
                                          <p:val>
                                            <p:strVal val="2/3*#ppt_w"/>
                                          </p:val>
                                        </p:tav>
                                        <p:tav tm="100000">
                                          <p:val>
                                            <p:strVal val="#ppt_w"/>
                                          </p:val>
                                        </p:tav>
                                      </p:tavLst>
                                    </p:anim>
                                    <p:anim calcmode="lin" valueType="num">
                                      <p:cBhvr>
                                        <p:cTn id="24" dur="500" fill="hold"/>
                                        <p:tgtEl>
                                          <p:spTgt spid="3">
                                            <p:txEl>
                                              <p:pRg st="5" end="5"/>
                                            </p:txEl>
                                          </p:spTgt>
                                        </p:tgtEl>
                                        <p:attrNameLst>
                                          <p:attrName>ppt_h</p:attrName>
                                        </p:attrNameLst>
                                      </p:cBhvr>
                                      <p:tavLst>
                                        <p:tav tm="0">
                                          <p:val>
                                            <p:strVal val="2/3*#ppt_h"/>
                                          </p:val>
                                        </p:tav>
                                        <p:tav tm="100000">
                                          <p:val>
                                            <p:strVal val="#ppt_h"/>
                                          </p:val>
                                        </p:tav>
                                      </p:tavLst>
                                    </p:anim>
                                  </p:childTnLst>
                                </p:cTn>
                              </p:par>
                              <p:par>
                                <p:cTn id="25" presetID="23" presetClass="entr" presetSubtype="272"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p:cTn id="27" dur="500" fill="hold"/>
                                        <p:tgtEl>
                                          <p:spTgt spid="3">
                                            <p:txEl>
                                              <p:pRg st="7" end="7"/>
                                            </p:txEl>
                                          </p:spTgt>
                                        </p:tgtEl>
                                        <p:attrNameLst>
                                          <p:attrName>ppt_w</p:attrName>
                                        </p:attrNameLst>
                                      </p:cBhvr>
                                      <p:tavLst>
                                        <p:tav tm="0">
                                          <p:val>
                                            <p:strVal val="2/3*#ppt_w"/>
                                          </p:val>
                                        </p:tav>
                                        <p:tav tm="100000">
                                          <p:val>
                                            <p:strVal val="#ppt_w"/>
                                          </p:val>
                                        </p:tav>
                                      </p:tavLst>
                                    </p:anim>
                                    <p:anim calcmode="lin" valueType="num">
                                      <p:cBhvr>
                                        <p:cTn id="28" dur="500" fill="hold"/>
                                        <p:tgtEl>
                                          <p:spTgt spid="3">
                                            <p:txEl>
                                              <p:pRg st="7" end="7"/>
                                            </p:txEl>
                                          </p:spTgt>
                                        </p:tgtEl>
                                        <p:attrNameLst>
                                          <p:attrName>ppt_h</p:attrName>
                                        </p:attrNameLst>
                                      </p:cBhvr>
                                      <p:tavLst>
                                        <p:tav tm="0">
                                          <p:val>
                                            <p:strVal val="2/3*#ppt_h"/>
                                          </p:val>
                                        </p:tav>
                                        <p:tav tm="100000">
                                          <p:val>
                                            <p:strVal val="#ppt_h"/>
                                          </p:val>
                                        </p:tav>
                                      </p:tavLst>
                                    </p:anim>
                                  </p:childTnLst>
                                </p:cTn>
                              </p:par>
                              <p:par>
                                <p:cTn id="29" presetID="23" presetClass="entr" presetSubtype="272"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p:cTn id="31" dur="500" fill="hold"/>
                                        <p:tgtEl>
                                          <p:spTgt spid="3">
                                            <p:txEl>
                                              <p:pRg st="8" end="8"/>
                                            </p:txEl>
                                          </p:spTgt>
                                        </p:tgtEl>
                                        <p:attrNameLst>
                                          <p:attrName>ppt_w</p:attrName>
                                        </p:attrNameLst>
                                      </p:cBhvr>
                                      <p:tavLst>
                                        <p:tav tm="0">
                                          <p:val>
                                            <p:strVal val="2/3*#ppt_w"/>
                                          </p:val>
                                        </p:tav>
                                        <p:tav tm="100000">
                                          <p:val>
                                            <p:strVal val="#ppt_w"/>
                                          </p:val>
                                        </p:tav>
                                      </p:tavLst>
                                    </p:anim>
                                    <p:anim calcmode="lin" valueType="num">
                                      <p:cBhvr>
                                        <p:cTn id="32" dur="500" fill="hold"/>
                                        <p:tgtEl>
                                          <p:spTgt spid="3">
                                            <p:txEl>
                                              <p:pRg st="8" end="8"/>
                                            </p:txEl>
                                          </p:spTgt>
                                        </p:tgtEl>
                                        <p:attrNameLst>
                                          <p:attrName>ppt_h</p:attrName>
                                        </p:attrNameLst>
                                      </p:cBhvr>
                                      <p:tavLst>
                                        <p:tav tm="0">
                                          <p:val>
                                            <p:strVal val="2/3*#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0-#ppt_w/2"/>
                                          </p:val>
                                        </p:tav>
                                        <p:tav tm="100000">
                                          <p:val>
                                            <p:strVal val="#ppt_x"/>
                                          </p:val>
                                        </p:tav>
                                      </p:tavLst>
                                    </p:anim>
                                    <p:anim calcmode="lin" valueType="num">
                                      <p:cBhvr additive="base">
                                        <p:cTn id="3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85B40F36-E8C4-4DF3-A1E6-9A175CF93E0E}" type="slidenum">
              <a:rPr lang="en-US" smtClean="0"/>
              <a:pPr/>
              <a:t>4</a:t>
            </a:fld>
            <a:endParaRPr lang="en-US" dirty="0"/>
          </a:p>
        </p:txBody>
      </p:sp>
      <p:graphicFrame>
        <p:nvGraphicFramePr>
          <p:cNvPr id="5" name="Chart 4"/>
          <p:cNvGraphicFramePr/>
          <p:nvPr/>
        </p:nvGraphicFramePr>
        <p:xfrm>
          <a:off x="0" y="1268760"/>
          <a:ext cx="8567936" cy="5589240"/>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txBox="1">
            <a:spLocks/>
          </p:cNvSpPr>
          <p:nvPr/>
        </p:nvSpPr>
        <p:spPr>
          <a:xfrm>
            <a:off x="1043608" y="260648"/>
            <a:ext cx="8100392" cy="1022400"/>
          </a:xfrm>
          <a:prstGeom prst="rect">
            <a:avLst/>
          </a:prstGeom>
        </p:spPr>
        <p:txBody>
          <a:bodyPr>
            <a:noAutofit/>
          </a:bodyPr>
          <a:lstStyle/>
          <a:p>
            <a:pPr>
              <a:spcBef>
                <a:spcPct val="0"/>
              </a:spcBef>
            </a:pPr>
            <a:r>
              <a:rPr kumimoji="0" lang="en-GB" sz="2800" b="0" i="0" u="none" strike="noStrike" kern="1200" cap="none" spc="0" normalizeH="0" baseline="0" noProof="0" dirty="0" smtClean="0">
                <a:ln>
                  <a:noFill/>
                </a:ln>
                <a:solidFill>
                  <a:schemeClr val="tx1"/>
                </a:solidFill>
                <a:effectLst/>
                <a:uLnTx/>
                <a:uFillTx/>
                <a:latin typeface="+mj-lt"/>
                <a:ea typeface="+mj-ea"/>
                <a:cs typeface="+mj-cs"/>
              </a:rPr>
              <a:t>The PISA Instruments</a:t>
            </a:r>
            <a:endParaRPr lang="en-GB" sz="2800" b="1" noProof="0" dirty="0" smtClean="0">
              <a:latin typeface="+mj-lt"/>
              <a:ea typeface="+mj-ea"/>
              <a:cs typeface="+mj-cs"/>
            </a:endParaRPr>
          </a:p>
          <a:p>
            <a:pPr>
              <a:spcBef>
                <a:spcPct val="0"/>
              </a:spcBef>
            </a:pPr>
            <a:r>
              <a:rPr lang="en-GB" sz="2400" b="1" dirty="0" smtClean="0">
                <a:solidFill>
                  <a:srgbClr val="000000"/>
                </a:solidFill>
                <a:latin typeface="+mj-lt"/>
                <a:ea typeface="+mj-ea"/>
                <a:cs typeface="+mj-cs"/>
              </a:rPr>
              <a:t>Enrolment of 15-year-old students</a:t>
            </a:r>
            <a:endParaRPr lang="en-US" sz="2400" b="1" dirty="0" smtClean="0">
              <a:solidFill>
                <a:srgbClr val="000000"/>
              </a:solidFill>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2400" b="1" i="0" u="none" strike="noStrike" kern="1200" cap="none" spc="0" normalizeH="0" baseline="0" noProof="0" dirty="0">
              <a:ln>
                <a:noFill/>
              </a:ln>
              <a:solidFill>
                <a:srgbClr val="000000"/>
              </a:solidFill>
              <a:effectLst/>
              <a:uLnTx/>
              <a:uFillTx/>
              <a:latin typeface="+mj-lt"/>
              <a:ea typeface="+mj-ea"/>
              <a:cs typeface="+mj-cs"/>
            </a:endParaRPr>
          </a:p>
        </p:txBody>
      </p:sp>
      <p:sp>
        <p:nvSpPr>
          <p:cNvPr id="11" name="Rectangle 10"/>
          <p:cNvSpPr/>
          <p:nvPr/>
        </p:nvSpPr>
        <p:spPr>
          <a:xfrm>
            <a:off x="251520" y="2132856"/>
            <a:ext cx="2232248" cy="2031325"/>
          </a:xfrm>
          <a:prstGeom prst="rect">
            <a:avLst/>
          </a:prstGeom>
        </p:spPr>
        <p:txBody>
          <a:bodyPr wrap="square">
            <a:spAutoFit/>
          </a:bodyPr>
          <a:lstStyle/>
          <a:p>
            <a:r>
              <a:rPr lang="en-GB" sz="1400" b="1" i="1" dirty="0" smtClean="0">
                <a:solidFill>
                  <a:srgbClr val="FF0000"/>
                </a:solidFill>
              </a:rPr>
              <a:t>These results from PISA 2009 for non-OECD countries (and Mexico and Turkey) show that among PISA participants, there are still large percentages of out-of-school youth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4" descr="PAK ISCED 2 age disparities OOS wealt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319282"/>
            <a:ext cx="8568952" cy="554089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21010" y="6560091"/>
            <a:ext cx="381546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mj-lt"/>
                <a:ea typeface="Arial" pitchFamily="34" charset="0"/>
                <a:cs typeface="Arial" pitchFamily="34" charset="0"/>
              </a:rPr>
              <a:t>Source: UIS calculations based on Pakistan DHS 2006-07</a:t>
            </a:r>
            <a:endParaRPr kumimoji="0" lang="en-US" b="0" i="0" u="none" strike="noStrike" cap="none" normalizeH="0" baseline="0" dirty="0" smtClean="0">
              <a:ln>
                <a:noFill/>
              </a:ln>
              <a:solidFill>
                <a:schemeClr val="tx1"/>
              </a:solidFill>
              <a:effectLst/>
              <a:latin typeface="+mj-lt"/>
              <a:cs typeface="Arial" pitchFamily="34" charset="0"/>
            </a:endParaRPr>
          </a:p>
        </p:txBody>
      </p:sp>
      <p:sp>
        <p:nvSpPr>
          <p:cNvPr id="7" name="Title 1"/>
          <p:cNvSpPr>
            <a:spLocks noGrp="1"/>
          </p:cNvSpPr>
          <p:nvPr>
            <p:ph type="title"/>
          </p:nvPr>
        </p:nvSpPr>
        <p:spPr>
          <a:xfrm>
            <a:off x="914400" y="1163652"/>
            <a:ext cx="8229600" cy="456019"/>
          </a:xfrm>
        </p:spPr>
        <p:txBody>
          <a:bodyPr>
            <a:normAutofit/>
          </a:bodyPr>
          <a:lstStyle/>
          <a:p>
            <a:pPr lvl="0"/>
            <a:r>
              <a:rPr lang="en-US" sz="1800" b="1" dirty="0">
                <a:solidFill>
                  <a:srgbClr val="000000"/>
                </a:solidFill>
                <a:ea typeface="Arial" pitchFamily="34" charset="0"/>
                <a:cs typeface="Arial" pitchFamily="34" charset="0"/>
              </a:rPr>
              <a:t>O</a:t>
            </a:r>
            <a:r>
              <a:rPr lang="en-US" sz="1800" b="1" dirty="0" smtClean="0">
                <a:solidFill>
                  <a:srgbClr val="000000"/>
                </a:solidFill>
                <a:ea typeface="Arial" pitchFamily="34" charset="0"/>
                <a:cs typeface="Arial" pitchFamily="34" charset="0"/>
              </a:rPr>
              <a:t>ut-of-school </a:t>
            </a:r>
            <a:r>
              <a:rPr lang="en-US" sz="1800" b="1" dirty="0">
                <a:solidFill>
                  <a:srgbClr val="000000"/>
                </a:solidFill>
                <a:ea typeface="Arial" pitchFamily="34" charset="0"/>
                <a:cs typeface="Arial" pitchFamily="34" charset="0"/>
              </a:rPr>
              <a:t>children of lower secondary school </a:t>
            </a:r>
            <a:r>
              <a:rPr lang="en-US" sz="1800" b="1" dirty="0" smtClean="0">
                <a:solidFill>
                  <a:srgbClr val="000000"/>
                </a:solidFill>
                <a:ea typeface="Arial" pitchFamily="34" charset="0"/>
                <a:cs typeface="Arial" pitchFamily="34" charset="0"/>
              </a:rPr>
              <a:t>age, </a:t>
            </a:r>
            <a:r>
              <a:rPr lang="en-US" sz="1800" b="1" dirty="0">
                <a:solidFill>
                  <a:srgbClr val="000000"/>
                </a:solidFill>
                <a:ea typeface="Arial" pitchFamily="34" charset="0"/>
                <a:cs typeface="Arial" pitchFamily="34" charset="0"/>
              </a:rPr>
              <a:t>Pakistan, </a:t>
            </a:r>
            <a:r>
              <a:rPr lang="en-US" sz="1800" b="1" dirty="0" smtClean="0">
                <a:solidFill>
                  <a:srgbClr val="000000"/>
                </a:solidFill>
                <a:ea typeface="Arial" pitchFamily="34" charset="0"/>
                <a:cs typeface="Arial" pitchFamily="34" charset="0"/>
              </a:rPr>
              <a:t>2006-07</a:t>
            </a:r>
            <a:endParaRPr lang="en-US" sz="1600" b="1" dirty="0"/>
          </a:p>
        </p:txBody>
      </p:sp>
      <p:sp>
        <p:nvSpPr>
          <p:cNvPr id="2" name="TextBox 1"/>
          <p:cNvSpPr txBox="1"/>
          <p:nvPr/>
        </p:nvSpPr>
        <p:spPr>
          <a:xfrm>
            <a:off x="971600" y="332656"/>
            <a:ext cx="7920880" cy="830997"/>
          </a:xfrm>
          <a:prstGeom prst="rect">
            <a:avLst/>
          </a:prstGeom>
          <a:noFill/>
        </p:spPr>
        <p:txBody>
          <a:bodyPr wrap="square" rtlCol="0">
            <a:spAutoFit/>
          </a:bodyPr>
          <a:lstStyle/>
          <a:p>
            <a:r>
              <a:rPr lang="en-GB" sz="2400" dirty="0" smtClean="0">
                <a:solidFill>
                  <a:srgbClr val="0070C0"/>
                </a:solidFill>
              </a:rPr>
              <a:t>Going beyond performance and focusing on equity:</a:t>
            </a:r>
          </a:p>
          <a:p>
            <a:r>
              <a:rPr lang="en-GB" sz="2400" b="1" dirty="0" smtClean="0">
                <a:solidFill>
                  <a:srgbClr val="0070C0"/>
                </a:solidFill>
              </a:rPr>
              <a:t>Differences across groups in out of school</a:t>
            </a:r>
            <a:endParaRPr lang="en-GB" sz="2400" b="1" dirty="0">
              <a:solidFill>
                <a:srgbClr val="0070C0"/>
              </a:solidFill>
            </a:endParaRPr>
          </a:p>
        </p:txBody>
      </p:sp>
    </p:spTree>
    <p:extLst>
      <p:ext uri="{BB962C8B-B14F-4D97-AF65-F5344CB8AC3E}">
        <p14:creationId xmlns:p14="http://schemas.microsoft.com/office/powerpoint/2010/main" val="4087242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AutoShape 4"/>
          <p:cNvSpPr>
            <a:spLocks noChangeAspect="1" noChangeArrowheads="1" noTextEdit="1"/>
          </p:cNvSpPr>
          <p:nvPr/>
        </p:nvSpPr>
        <p:spPr bwMode="auto">
          <a:xfrm>
            <a:off x="342900" y="954405"/>
            <a:ext cx="8069580" cy="5903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tIns="41148" rIns="82296" bIns="41148"/>
          <a:lstStyle/>
          <a:p>
            <a:endParaRPr lang="en-US"/>
          </a:p>
        </p:txBody>
      </p:sp>
      <p:sp>
        <p:nvSpPr>
          <p:cNvPr id="12292" name="Rectangle 6"/>
          <p:cNvSpPr>
            <a:spLocks noChangeArrowheads="1"/>
          </p:cNvSpPr>
          <p:nvPr/>
        </p:nvSpPr>
        <p:spPr bwMode="auto">
          <a:xfrm>
            <a:off x="410052" y="1017270"/>
            <a:ext cx="7942421" cy="577072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2296" tIns="41148" rIns="82296" bIns="41148"/>
          <a:lstStyle/>
          <a:p>
            <a:endParaRPr lang="en-US"/>
          </a:p>
        </p:txBody>
      </p:sp>
      <p:sp>
        <p:nvSpPr>
          <p:cNvPr id="12293" name="Rectangle 7"/>
          <p:cNvSpPr>
            <a:spLocks noChangeArrowheads="1"/>
          </p:cNvSpPr>
          <p:nvPr/>
        </p:nvSpPr>
        <p:spPr bwMode="auto">
          <a:xfrm>
            <a:off x="415767" y="1025843"/>
            <a:ext cx="7922418" cy="5762149"/>
          </a:xfrm>
          <a:prstGeom prst="rect">
            <a:avLst/>
          </a:prstGeom>
          <a:solidFill>
            <a:srgbClr val="FFFFFF"/>
          </a:solidFill>
          <a:ln w="9525">
            <a:solidFill>
              <a:srgbClr val="FFFFFF"/>
            </a:solidFill>
            <a:miter lim="800000"/>
            <a:headEnd/>
            <a:tailEnd/>
          </a:ln>
        </p:spPr>
        <p:txBody>
          <a:bodyPr lIns="82296" tIns="41148" rIns="82296" bIns="41148"/>
          <a:lstStyle/>
          <a:p>
            <a:endParaRPr lang="en-US"/>
          </a:p>
        </p:txBody>
      </p:sp>
      <p:sp>
        <p:nvSpPr>
          <p:cNvPr id="12294" name="Rectangle 8"/>
          <p:cNvSpPr>
            <a:spLocks noChangeArrowheads="1"/>
          </p:cNvSpPr>
          <p:nvPr/>
        </p:nvSpPr>
        <p:spPr bwMode="auto">
          <a:xfrm>
            <a:off x="1864521" y="1193721"/>
            <a:ext cx="6883943" cy="4576287"/>
          </a:xfrm>
          <a:prstGeom prst="rect">
            <a:avLst/>
          </a:prstGeom>
          <a:solidFill>
            <a:srgbClr val="FFFFFF"/>
          </a:solidFill>
          <a:ln w="9525">
            <a:solidFill>
              <a:srgbClr val="FFFFFF"/>
            </a:solidFill>
            <a:miter lim="800000"/>
            <a:headEnd/>
            <a:tailEnd/>
          </a:ln>
        </p:spPr>
        <p:txBody>
          <a:bodyPr lIns="82296" tIns="41148" rIns="82296" bIns="41148"/>
          <a:lstStyle/>
          <a:p>
            <a:endParaRPr lang="en-US"/>
          </a:p>
        </p:txBody>
      </p:sp>
      <p:sp>
        <p:nvSpPr>
          <p:cNvPr id="12295" name="Line 9"/>
          <p:cNvSpPr>
            <a:spLocks noChangeShapeType="1"/>
          </p:cNvSpPr>
          <p:nvPr/>
        </p:nvSpPr>
        <p:spPr bwMode="auto">
          <a:xfrm flipV="1">
            <a:off x="2544604" y="1228725"/>
            <a:ext cx="0" cy="4776312"/>
          </a:xfrm>
          <a:prstGeom prst="line">
            <a:avLst/>
          </a:prstGeom>
          <a:noFill/>
          <a:ln w="20638">
            <a:solidFill>
              <a:srgbClr val="EAF2F3"/>
            </a:solidFill>
            <a:round/>
            <a:headEnd/>
            <a:tailEnd/>
          </a:ln>
          <a:extLst>
            <a:ext uri="{909E8E84-426E-40DD-AFC4-6F175D3DCCD1}">
              <a14:hiddenFill xmlns:a14="http://schemas.microsoft.com/office/drawing/2010/main">
                <a:noFill/>
              </a14:hiddenFill>
            </a:ext>
          </a:extLst>
        </p:spPr>
        <p:txBody>
          <a:bodyPr lIns="82296" tIns="41148" rIns="82296" bIns="41148"/>
          <a:lstStyle/>
          <a:p>
            <a:endParaRPr lang="en-US"/>
          </a:p>
        </p:txBody>
      </p:sp>
      <p:sp>
        <p:nvSpPr>
          <p:cNvPr id="12296" name="Line 10"/>
          <p:cNvSpPr>
            <a:spLocks noChangeShapeType="1"/>
          </p:cNvSpPr>
          <p:nvPr/>
        </p:nvSpPr>
        <p:spPr bwMode="auto">
          <a:xfrm flipV="1">
            <a:off x="3621882" y="1228725"/>
            <a:ext cx="0" cy="4776312"/>
          </a:xfrm>
          <a:prstGeom prst="line">
            <a:avLst/>
          </a:prstGeom>
          <a:noFill/>
          <a:ln w="20638">
            <a:solidFill>
              <a:srgbClr val="EAF2F3"/>
            </a:solidFill>
            <a:round/>
            <a:headEnd/>
            <a:tailEnd/>
          </a:ln>
          <a:extLst>
            <a:ext uri="{909E8E84-426E-40DD-AFC4-6F175D3DCCD1}">
              <a14:hiddenFill xmlns:a14="http://schemas.microsoft.com/office/drawing/2010/main">
                <a:noFill/>
              </a14:hiddenFill>
            </a:ext>
          </a:extLst>
        </p:spPr>
        <p:txBody>
          <a:bodyPr lIns="82296" tIns="41148" rIns="82296" bIns="41148"/>
          <a:lstStyle/>
          <a:p>
            <a:endParaRPr lang="en-US"/>
          </a:p>
        </p:txBody>
      </p:sp>
      <p:sp>
        <p:nvSpPr>
          <p:cNvPr id="12297" name="Line 11"/>
          <p:cNvSpPr>
            <a:spLocks noChangeShapeType="1"/>
          </p:cNvSpPr>
          <p:nvPr/>
        </p:nvSpPr>
        <p:spPr bwMode="auto">
          <a:xfrm flipV="1">
            <a:off x="4703445" y="1228725"/>
            <a:ext cx="0" cy="4776312"/>
          </a:xfrm>
          <a:prstGeom prst="line">
            <a:avLst/>
          </a:prstGeom>
          <a:noFill/>
          <a:ln w="20638">
            <a:solidFill>
              <a:srgbClr val="EAF2F3"/>
            </a:solidFill>
            <a:round/>
            <a:headEnd/>
            <a:tailEnd/>
          </a:ln>
          <a:extLst>
            <a:ext uri="{909E8E84-426E-40DD-AFC4-6F175D3DCCD1}">
              <a14:hiddenFill xmlns:a14="http://schemas.microsoft.com/office/drawing/2010/main">
                <a:noFill/>
              </a14:hiddenFill>
            </a:ext>
          </a:extLst>
        </p:spPr>
        <p:txBody>
          <a:bodyPr lIns="82296" tIns="41148" rIns="82296" bIns="41148"/>
          <a:lstStyle/>
          <a:p>
            <a:endParaRPr lang="en-US"/>
          </a:p>
        </p:txBody>
      </p:sp>
      <p:sp>
        <p:nvSpPr>
          <p:cNvPr id="12298" name="Line 12"/>
          <p:cNvSpPr>
            <a:spLocks noChangeShapeType="1"/>
          </p:cNvSpPr>
          <p:nvPr/>
        </p:nvSpPr>
        <p:spPr bwMode="auto">
          <a:xfrm flipV="1">
            <a:off x="5780723" y="1228725"/>
            <a:ext cx="0" cy="4776312"/>
          </a:xfrm>
          <a:prstGeom prst="line">
            <a:avLst/>
          </a:prstGeom>
          <a:noFill/>
          <a:ln w="20638">
            <a:solidFill>
              <a:srgbClr val="EAF2F3"/>
            </a:solidFill>
            <a:round/>
            <a:headEnd/>
            <a:tailEnd/>
          </a:ln>
          <a:extLst>
            <a:ext uri="{909E8E84-426E-40DD-AFC4-6F175D3DCCD1}">
              <a14:hiddenFill xmlns:a14="http://schemas.microsoft.com/office/drawing/2010/main">
                <a:noFill/>
              </a14:hiddenFill>
            </a:ext>
          </a:extLst>
        </p:spPr>
        <p:txBody>
          <a:bodyPr lIns="82296" tIns="41148" rIns="82296" bIns="41148"/>
          <a:lstStyle/>
          <a:p>
            <a:endParaRPr lang="en-US"/>
          </a:p>
        </p:txBody>
      </p:sp>
      <p:sp>
        <p:nvSpPr>
          <p:cNvPr id="12299" name="Line 13"/>
          <p:cNvSpPr>
            <a:spLocks noChangeShapeType="1"/>
          </p:cNvSpPr>
          <p:nvPr/>
        </p:nvSpPr>
        <p:spPr bwMode="auto">
          <a:xfrm flipV="1">
            <a:off x="6862287" y="1228725"/>
            <a:ext cx="0" cy="4776312"/>
          </a:xfrm>
          <a:prstGeom prst="line">
            <a:avLst/>
          </a:prstGeom>
          <a:noFill/>
          <a:ln w="20638">
            <a:solidFill>
              <a:srgbClr val="EAF2F3"/>
            </a:solidFill>
            <a:round/>
            <a:headEnd/>
            <a:tailEnd/>
          </a:ln>
          <a:extLst>
            <a:ext uri="{909E8E84-426E-40DD-AFC4-6F175D3DCCD1}">
              <a14:hiddenFill xmlns:a14="http://schemas.microsoft.com/office/drawing/2010/main">
                <a:noFill/>
              </a14:hiddenFill>
            </a:ext>
          </a:extLst>
        </p:spPr>
        <p:txBody>
          <a:bodyPr lIns="82296" tIns="41148" rIns="82296" bIns="41148"/>
          <a:lstStyle/>
          <a:p>
            <a:endParaRPr lang="en-US"/>
          </a:p>
        </p:txBody>
      </p:sp>
      <p:sp>
        <p:nvSpPr>
          <p:cNvPr id="12300" name="Line 14"/>
          <p:cNvSpPr>
            <a:spLocks noChangeShapeType="1"/>
          </p:cNvSpPr>
          <p:nvPr/>
        </p:nvSpPr>
        <p:spPr bwMode="auto">
          <a:xfrm flipV="1">
            <a:off x="7939564" y="1228725"/>
            <a:ext cx="0" cy="4776312"/>
          </a:xfrm>
          <a:prstGeom prst="line">
            <a:avLst/>
          </a:prstGeom>
          <a:noFill/>
          <a:ln w="20638">
            <a:solidFill>
              <a:srgbClr val="EAF2F3"/>
            </a:solidFill>
            <a:round/>
            <a:headEnd/>
            <a:tailEnd/>
          </a:ln>
          <a:extLst>
            <a:ext uri="{909E8E84-426E-40DD-AFC4-6F175D3DCCD1}">
              <a14:hiddenFill xmlns:a14="http://schemas.microsoft.com/office/drawing/2010/main">
                <a:noFill/>
              </a14:hiddenFill>
            </a:ext>
          </a:extLst>
        </p:spPr>
        <p:txBody>
          <a:bodyPr lIns="82296" tIns="41148" rIns="82296" bIns="41148"/>
          <a:lstStyle/>
          <a:p>
            <a:endParaRPr lang="en-US"/>
          </a:p>
        </p:txBody>
      </p:sp>
      <p:sp>
        <p:nvSpPr>
          <p:cNvPr id="12301" name="Rectangle 27"/>
          <p:cNvSpPr>
            <a:spLocks noChangeArrowheads="1"/>
          </p:cNvSpPr>
          <p:nvPr/>
        </p:nvSpPr>
        <p:spPr bwMode="auto">
          <a:xfrm>
            <a:off x="3621882" y="1468755"/>
            <a:ext cx="3923348" cy="205740"/>
          </a:xfrm>
          <a:prstGeom prst="rect">
            <a:avLst/>
          </a:prstGeom>
          <a:solidFill>
            <a:srgbClr val="A65D62"/>
          </a:solidFill>
          <a:ln w="0">
            <a:solidFill>
              <a:srgbClr val="A65D62"/>
            </a:solidFill>
            <a:miter lim="800000"/>
            <a:headEnd/>
            <a:tailEnd/>
          </a:ln>
        </p:spPr>
        <p:txBody>
          <a:bodyPr lIns="82296" tIns="41148" rIns="82296" bIns="41148"/>
          <a:lstStyle/>
          <a:p>
            <a:endParaRPr lang="en-US"/>
          </a:p>
        </p:txBody>
      </p:sp>
      <p:grpSp>
        <p:nvGrpSpPr>
          <p:cNvPr id="86085" name="Group 69"/>
          <p:cNvGrpSpPr>
            <a:grpSpLocks/>
          </p:cNvGrpSpPr>
          <p:nvPr/>
        </p:nvGrpSpPr>
        <p:grpSpPr bwMode="auto">
          <a:xfrm>
            <a:off x="2083118" y="1810227"/>
            <a:ext cx="4271963" cy="3994785"/>
            <a:chOff x="1458" y="1267"/>
            <a:chExt cx="2990" cy="2796"/>
          </a:xfrm>
        </p:grpSpPr>
        <p:sp>
          <p:nvSpPr>
            <p:cNvPr id="12333" name="Rectangle 15"/>
            <p:cNvSpPr>
              <a:spLocks noChangeArrowheads="1"/>
            </p:cNvSpPr>
            <p:nvPr/>
          </p:nvSpPr>
          <p:spPr bwMode="auto">
            <a:xfrm>
              <a:off x="1727" y="3890"/>
              <a:ext cx="808" cy="141"/>
            </a:xfrm>
            <a:prstGeom prst="rect">
              <a:avLst/>
            </a:prstGeom>
            <a:solidFill>
              <a:srgbClr val="A65D62"/>
            </a:solidFill>
            <a:ln w="0">
              <a:solidFill>
                <a:srgbClr val="A65D62"/>
              </a:solidFill>
              <a:miter lim="800000"/>
              <a:headEnd/>
              <a:tailEnd/>
            </a:ln>
          </p:spPr>
          <p:txBody>
            <a:bodyPr/>
            <a:lstStyle/>
            <a:p>
              <a:endParaRPr lang="en-US"/>
            </a:p>
          </p:txBody>
        </p:sp>
        <p:sp>
          <p:nvSpPr>
            <p:cNvPr id="12334" name="Rectangle 16"/>
            <p:cNvSpPr>
              <a:spLocks noChangeArrowheads="1"/>
            </p:cNvSpPr>
            <p:nvPr/>
          </p:nvSpPr>
          <p:spPr bwMode="auto">
            <a:xfrm>
              <a:off x="2084" y="3651"/>
              <a:ext cx="451" cy="142"/>
            </a:xfrm>
            <a:prstGeom prst="rect">
              <a:avLst/>
            </a:prstGeom>
            <a:solidFill>
              <a:srgbClr val="A65D62"/>
            </a:solidFill>
            <a:ln w="0">
              <a:solidFill>
                <a:srgbClr val="A65D62"/>
              </a:solidFill>
              <a:miter lim="800000"/>
              <a:headEnd/>
              <a:tailEnd/>
            </a:ln>
          </p:spPr>
          <p:txBody>
            <a:bodyPr/>
            <a:lstStyle/>
            <a:p>
              <a:endParaRPr lang="en-US"/>
            </a:p>
          </p:txBody>
        </p:sp>
        <p:sp>
          <p:nvSpPr>
            <p:cNvPr id="12335" name="Rectangle 17"/>
            <p:cNvSpPr>
              <a:spLocks noChangeArrowheads="1"/>
            </p:cNvSpPr>
            <p:nvPr/>
          </p:nvSpPr>
          <p:spPr bwMode="auto">
            <a:xfrm>
              <a:off x="2471" y="3416"/>
              <a:ext cx="64" cy="138"/>
            </a:xfrm>
            <a:prstGeom prst="rect">
              <a:avLst/>
            </a:prstGeom>
            <a:solidFill>
              <a:srgbClr val="A65D62"/>
            </a:solidFill>
            <a:ln w="0">
              <a:solidFill>
                <a:srgbClr val="A65D62"/>
              </a:solidFill>
              <a:miter lim="800000"/>
              <a:headEnd/>
              <a:tailEnd/>
            </a:ln>
          </p:spPr>
          <p:txBody>
            <a:bodyPr/>
            <a:lstStyle/>
            <a:p>
              <a:endParaRPr lang="en-US"/>
            </a:p>
          </p:txBody>
        </p:sp>
        <p:sp>
          <p:nvSpPr>
            <p:cNvPr id="12336" name="Rectangle 18"/>
            <p:cNvSpPr>
              <a:spLocks noChangeArrowheads="1"/>
            </p:cNvSpPr>
            <p:nvPr/>
          </p:nvSpPr>
          <p:spPr bwMode="auto">
            <a:xfrm>
              <a:off x="2535" y="3177"/>
              <a:ext cx="17" cy="138"/>
            </a:xfrm>
            <a:prstGeom prst="rect">
              <a:avLst/>
            </a:prstGeom>
            <a:solidFill>
              <a:srgbClr val="A65D62"/>
            </a:solidFill>
            <a:ln w="0">
              <a:solidFill>
                <a:srgbClr val="A65D62"/>
              </a:solidFill>
              <a:miter lim="800000"/>
              <a:headEnd/>
              <a:tailEnd/>
            </a:ln>
          </p:spPr>
          <p:txBody>
            <a:bodyPr/>
            <a:lstStyle/>
            <a:p>
              <a:endParaRPr lang="en-US"/>
            </a:p>
          </p:txBody>
        </p:sp>
        <p:sp>
          <p:nvSpPr>
            <p:cNvPr id="12337" name="Rectangle 19"/>
            <p:cNvSpPr>
              <a:spLocks noChangeArrowheads="1"/>
            </p:cNvSpPr>
            <p:nvPr/>
          </p:nvSpPr>
          <p:spPr bwMode="auto">
            <a:xfrm>
              <a:off x="2535" y="2938"/>
              <a:ext cx="50" cy="138"/>
            </a:xfrm>
            <a:prstGeom prst="rect">
              <a:avLst/>
            </a:prstGeom>
            <a:solidFill>
              <a:srgbClr val="A65D62"/>
            </a:solidFill>
            <a:ln w="0">
              <a:solidFill>
                <a:srgbClr val="A65D62"/>
              </a:solidFill>
              <a:miter lim="800000"/>
              <a:headEnd/>
              <a:tailEnd/>
            </a:ln>
          </p:spPr>
          <p:txBody>
            <a:bodyPr/>
            <a:lstStyle/>
            <a:p>
              <a:endParaRPr lang="en-US"/>
            </a:p>
          </p:txBody>
        </p:sp>
        <p:sp>
          <p:nvSpPr>
            <p:cNvPr id="12338" name="Rectangle 20"/>
            <p:cNvSpPr>
              <a:spLocks noChangeArrowheads="1"/>
            </p:cNvSpPr>
            <p:nvPr/>
          </p:nvSpPr>
          <p:spPr bwMode="auto">
            <a:xfrm>
              <a:off x="2535" y="2699"/>
              <a:ext cx="97" cy="138"/>
            </a:xfrm>
            <a:prstGeom prst="rect">
              <a:avLst/>
            </a:prstGeom>
            <a:solidFill>
              <a:srgbClr val="A65D62"/>
            </a:solidFill>
            <a:ln w="0">
              <a:solidFill>
                <a:srgbClr val="A65D62"/>
              </a:solidFill>
              <a:miter lim="800000"/>
              <a:headEnd/>
              <a:tailEnd/>
            </a:ln>
          </p:spPr>
          <p:txBody>
            <a:bodyPr/>
            <a:lstStyle/>
            <a:p>
              <a:endParaRPr lang="en-US"/>
            </a:p>
          </p:txBody>
        </p:sp>
        <p:sp>
          <p:nvSpPr>
            <p:cNvPr id="12339" name="Rectangle 21"/>
            <p:cNvSpPr>
              <a:spLocks noChangeArrowheads="1"/>
            </p:cNvSpPr>
            <p:nvPr/>
          </p:nvSpPr>
          <p:spPr bwMode="auto">
            <a:xfrm>
              <a:off x="2535" y="2461"/>
              <a:ext cx="582" cy="137"/>
            </a:xfrm>
            <a:prstGeom prst="rect">
              <a:avLst/>
            </a:prstGeom>
            <a:solidFill>
              <a:srgbClr val="A65D62"/>
            </a:solidFill>
            <a:ln w="0">
              <a:solidFill>
                <a:srgbClr val="A65D62"/>
              </a:solidFill>
              <a:miter lim="800000"/>
              <a:headEnd/>
              <a:tailEnd/>
            </a:ln>
          </p:spPr>
          <p:txBody>
            <a:bodyPr/>
            <a:lstStyle/>
            <a:p>
              <a:endParaRPr lang="en-US"/>
            </a:p>
          </p:txBody>
        </p:sp>
        <p:sp>
          <p:nvSpPr>
            <p:cNvPr id="12340" name="Rectangle 22"/>
            <p:cNvSpPr>
              <a:spLocks noChangeArrowheads="1"/>
            </p:cNvSpPr>
            <p:nvPr/>
          </p:nvSpPr>
          <p:spPr bwMode="auto">
            <a:xfrm>
              <a:off x="2535" y="2222"/>
              <a:ext cx="858" cy="141"/>
            </a:xfrm>
            <a:prstGeom prst="rect">
              <a:avLst/>
            </a:prstGeom>
            <a:solidFill>
              <a:srgbClr val="A65D62"/>
            </a:solidFill>
            <a:ln w="0">
              <a:solidFill>
                <a:srgbClr val="A65D62"/>
              </a:solidFill>
              <a:miter lim="800000"/>
              <a:headEnd/>
              <a:tailEnd/>
            </a:ln>
          </p:spPr>
          <p:txBody>
            <a:bodyPr/>
            <a:lstStyle/>
            <a:p>
              <a:endParaRPr lang="en-US"/>
            </a:p>
          </p:txBody>
        </p:sp>
        <p:sp>
          <p:nvSpPr>
            <p:cNvPr id="12341" name="Rectangle 23"/>
            <p:cNvSpPr>
              <a:spLocks noChangeArrowheads="1"/>
            </p:cNvSpPr>
            <p:nvPr/>
          </p:nvSpPr>
          <p:spPr bwMode="auto">
            <a:xfrm>
              <a:off x="2535" y="1983"/>
              <a:ext cx="858" cy="145"/>
            </a:xfrm>
            <a:prstGeom prst="rect">
              <a:avLst/>
            </a:prstGeom>
            <a:solidFill>
              <a:srgbClr val="A65D62"/>
            </a:solidFill>
            <a:ln w="0">
              <a:solidFill>
                <a:srgbClr val="A65D62"/>
              </a:solidFill>
              <a:miter lim="800000"/>
              <a:headEnd/>
              <a:tailEnd/>
            </a:ln>
          </p:spPr>
          <p:txBody>
            <a:bodyPr/>
            <a:lstStyle/>
            <a:p>
              <a:endParaRPr lang="en-US"/>
            </a:p>
          </p:txBody>
        </p:sp>
        <p:sp>
          <p:nvSpPr>
            <p:cNvPr id="12342" name="Rectangle 24"/>
            <p:cNvSpPr>
              <a:spLocks noChangeArrowheads="1"/>
            </p:cNvSpPr>
            <p:nvPr/>
          </p:nvSpPr>
          <p:spPr bwMode="auto">
            <a:xfrm>
              <a:off x="2535" y="1744"/>
              <a:ext cx="1110" cy="145"/>
            </a:xfrm>
            <a:prstGeom prst="rect">
              <a:avLst/>
            </a:prstGeom>
            <a:solidFill>
              <a:srgbClr val="A65D62"/>
            </a:solidFill>
            <a:ln w="0">
              <a:solidFill>
                <a:srgbClr val="A65D62"/>
              </a:solidFill>
              <a:miter lim="800000"/>
              <a:headEnd/>
              <a:tailEnd/>
            </a:ln>
          </p:spPr>
          <p:txBody>
            <a:bodyPr/>
            <a:lstStyle/>
            <a:p>
              <a:endParaRPr lang="en-US"/>
            </a:p>
          </p:txBody>
        </p:sp>
        <p:sp>
          <p:nvSpPr>
            <p:cNvPr id="12343" name="Rectangle 25"/>
            <p:cNvSpPr>
              <a:spLocks noChangeArrowheads="1"/>
            </p:cNvSpPr>
            <p:nvPr/>
          </p:nvSpPr>
          <p:spPr bwMode="auto">
            <a:xfrm>
              <a:off x="2535" y="1505"/>
              <a:ext cx="1258" cy="145"/>
            </a:xfrm>
            <a:prstGeom prst="rect">
              <a:avLst/>
            </a:prstGeom>
            <a:solidFill>
              <a:srgbClr val="A65D62"/>
            </a:solidFill>
            <a:ln w="0">
              <a:solidFill>
                <a:srgbClr val="A65D62"/>
              </a:solidFill>
              <a:miter lim="800000"/>
              <a:headEnd/>
              <a:tailEnd/>
            </a:ln>
          </p:spPr>
          <p:txBody>
            <a:bodyPr/>
            <a:lstStyle/>
            <a:p>
              <a:endParaRPr lang="en-US"/>
            </a:p>
          </p:txBody>
        </p:sp>
        <p:sp>
          <p:nvSpPr>
            <p:cNvPr id="12344" name="Rectangle 26"/>
            <p:cNvSpPr>
              <a:spLocks noChangeArrowheads="1"/>
            </p:cNvSpPr>
            <p:nvPr/>
          </p:nvSpPr>
          <p:spPr bwMode="auto">
            <a:xfrm>
              <a:off x="2535" y="1267"/>
              <a:ext cx="1692" cy="144"/>
            </a:xfrm>
            <a:prstGeom prst="rect">
              <a:avLst/>
            </a:prstGeom>
            <a:solidFill>
              <a:srgbClr val="A65D62"/>
            </a:solidFill>
            <a:ln w="0">
              <a:solidFill>
                <a:srgbClr val="A65D62"/>
              </a:solidFill>
              <a:miter lim="800000"/>
              <a:headEnd/>
              <a:tailEnd/>
            </a:ln>
          </p:spPr>
          <p:txBody>
            <a:bodyPr/>
            <a:lstStyle/>
            <a:p>
              <a:endParaRPr lang="en-US"/>
            </a:p>
          </p:txBody>
        </p:sp>
        <p:sp>
          <p:nvSpPr>
            <p:cNvPr id="12345" name="Rectangle 28"/>
            <p:cNvSpPr>
              <a:spLocks noChangeArrowheads="1"/>
            </p:cNvSpPr>
            <p:nvPr/>
          </p:nvSpPr>
          <p:spPr bwMode="auto">
            <a:xfrm>
              <a:off x="1458" y="3890"/>
              <a:ext cx="2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-21</a:t>
              </a:r>
              <a:endParaRPr lang="en-US"/>
            </a:p>
          </p:txBody>
        </p:sp>
        <p:sp>
          <p:nvSpPr>
            <p:cNvPr id="12346" name="Rectangle 29"/>
            <p:cNvSpPr>
              <a:spLocks noChangeArrowheads="1"/>
            </p:cNvSpPr>
            <p:nvPr/>
          </p:nvSpPr>
          <p:spPr bwMode="auto">
            <a:xfrm>
              <a:off x="1815" y="3651"/>
              <a:ext cx="20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-12</a:t>
              </a:r>
              <a:endParaRPr lang="en-US"/>
            </a:p>
          </p:txBody>
        </p:sp>
        <p:sp>
          <p:nvSpPr>
            <p:cNvPr id="12347" name="Rectangle 30"/>
            <p:cNvSpPr>
              <a:spLocks noChangeArrowheads="1"/>
            </p:cNvSpPr>
            <p:nvPr/>
          </p:nvSpPr>
          <p:spPr bwMode="auto">
            <a:xfrm>
              <a:off x="2286" y="3412"/>
              <a:ext cx="12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-2</a:t>
              </a:r>
              <a:endParaRPr lang="en-US"/>
            </a:p>
          </p:txBody>
        </p:sp>
        <p:sp>
          <p:nvSpPr>
            <p:cNvPr id="12348" name="Rectangle 31"/>
            <p:cNvSpPr>
              <a:spLocks noChangeArrowheads="1"/>
            </p:cNvSpPr>
            <p:nvPr/>
          </p:nvSpPr>
          <p:spPr bwMode="auto">
            <a:xfrm>
              <a:off x="2612" y="3174"/>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1</a:t>
              </a:r>
              <a:endParaRPr lang="en-US"/>
            </a:p>
          </p:txBody>
        </p:sp>
        <p:sp>
          <p:nvSpPr>
            <p:cNvPr id="12349" name="Rectangle 32"/>
            <p:cNvSpPr>
              <a:spLocks noChangeArrowheads="1"/>
            </p:cNvSpPr>
            <p:nvPr/>
          </p:nvSpPr>
          <p:spPr bwMode="auto">
            <a:xfrm>
              <a:off x="2643" y="2935"/>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1</a:t>
              </a:r>
              <a:endParaRPr lang="en-US"/>
            </a:p>
          </p:txBody>
        </p:sp>
        <p:sp>
          <p:nvSpPr>
            <p:cNvPr id="12350" name="Rectangle 33"/>
            <p:cNvSpPr>
              <a:spLocks noChangeArrowheads="1"/>
            </p:cNvSpPr>
            <p:nvPr/>
          </p:nvSpPr>
          <p:spPr bwMode="auto">
            <a:xfrm>
              <a:off x="2690" y="2699"/>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3</a:t>
              </a:r>
              <a:endParaRPr lang="en-US"/>
            </a:p>
          </p:txBody>
        </p:sp>
        <p:sp>
          <p:nvSpPr>
            <p:cNvPr id="12351" name="Rectangle 34"/>
            <p:cNvSpPr>
              <a:spLocks noChangeArrowheads="1"/>
            </p:cNvSpPr>
            <p:nvPr/>
          </p:nvSpPr>
          <p:spPr bwMode="auto">
            <a:xfrm>
              <a:off x="3178" y="2461"/>
              <a:ext cx="16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15</a:t>
              </a:r>
              <a:endParaRPr lang="en-US"/>
            </a:p>
          </p:txBody>
        </p:sp>
        <p:sp>
          <p:nvSpPr>
            <p:cNvPr id="12352" name="Rectangle 35"/>
            <p:cNvSpPr>
              <a:spLocks noChangeArrowheads="1"/>
            </p:cNvSpPr>
            <p:nvPr/>
          </p:nvSpPr>
          <p:spPr bwMode="auto">
            <a:xfrm>
              <a:off x="3454" y="2222"/>
              <a:ext cx="16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23</a:t>
              </a:r>
              <a:endParaRPr lang="en-US"/>
            </a:p>
          </p:txBody>
        </p:sp>
        <p:sp>
          <p:nvSpPr>
            <p:cNvPr id="12353" name="Rectangle 36"/>
            <p:cNvSpPr>
              <a:spLocks noChangeArrowheads="1"/>
            </p:cNvSpPr>
            <p:nvPr/>
          </p:nvSpPr>
          <p:spPr bwMode="auto">
            <a:xfrm>
              <a:off x="3454" y="1983"/>
              <a:ext cx="16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23</a:t>
              </a:r>
              <a:endParaRPr lang="en-US"/>
            </a:p>
          </p:txBody>
        </p:sp>
        <p:sp>
          <p:nvSpPr>
            <p:cNvPr id="12354" name="Rectangle 37"/>
            <p:cNvSpPr>
              <a:spLocks noChangeArrowheads="1"/>
            </p:cNvSpPr>
            <p:nvPr/>
          </p:nvSpPr>
          <p:spPr bwMode="auto">
            <a:xfrm>
              <a:off x="3703" y="1744"/>
              <a:ext cx="16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29</a:t>
              </a:r>
              <a:endParaRPr lang="en-US"/>
            </a:p>
          </p:txBody>
        </p:sp>
        <p:sp>
          <p:nvSpPr>
            <p:cNvPr id="12355" name="Rectangle 38"/>
            <p:cNvSpPr>
              <a:spLocks noChangeArrowheads="1"/>
            </p:cNvSpPr>
            <p:nvPr/>
          </p:nvSpPr>
          <p:spPr bwMode="auto">
            <a:xfrm>
              <a:off x="3847" y="1505"/>
              <a:ext cx="16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33</a:t>
              </a:r>
              <a:endParaRPr lang="en-US"/>
            </a:p>
          </p:txBody>
        </p:sp>
        <p:sp>
          <p:nvSpPr>
            <p:cNvPr id="12356" name="Rectangle 39"/>
            <p:cNvSpPr>
              <a:spLocks noChangeArrowheads="1"/>
            </p:cNvSpPr>
            <p:nvPr/>
          </p:nvSpPr>
          <p:spPr bwMode="auto">
            <a:xfrm>
              <a:off x="4288" y="1267"/>
              <a:ext cx="16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45</a:t>
              </a:r>
              <a:endParaRPr lang="en-US"/>
            </a:p>
          </p:txBody>
        </p:sp>
      </p:grpSp>
      <p:sp>
        <p:nvSpPr>
          <p:cNvPr id="12303" name="Rectangle 40"/>
          <p:cNvSpPr>
            <a:spLocks noChangeArrowheads="1"/>
          </p:cNvSpPr>
          <p:nvPr/>
        </p:nvSpPr>
        <p:spPr bwMode="auto">
          <a:xfrm>
            <a:off x="7630954" y="1468755"/>
            <a:ext cx="228600" cy="247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73</a:t>
            </a:r>
            <a:endParaRPr lang="en-US"/>
          </a:p>
        </p:txBody>
      </p:sp>
      <p:sp>
        <p:nvSpPr>
          <p:cNvPr id="12304" name="Line 41"/>
          <p:cNvSpPr>
            <a:spLocks noChangeShapeType="1"/>
          </p:cNvSpPr>
          <p:nvPr/>
        </p:nvSpPr>
        <p:spPr bwMode="auto">
          <a:xfrm>
            <a:off x="1910240" y="6005037"/>
            <a:ext cx="623077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82296" tIns="41148" rIns="82296" bIns="41148"/>
          <a:lstStyle/>
          <a:p>
            <a:endParaRPr lang="en-US"/>
          </a:p>
        </p:txBody>
      </p:sp>
      <p:sp>
        <p:nvSpPr>
          <p:cNvPr id="12305" name="Line 42"/>
          <p:cNvSpPr>
            <a:spLocks noChangeShapeType="1"/>
          </p:cNvSpPr>
          <p:nvPr/>
        </p:nvSpPr>
        <p:spPr bwMode="auto">
          <a:xfrm>
            <a:off x="2544604" y="6005037"/>
            <a:ext cx="0" cy="814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82296" tIns="41148" rIns="82296" bIns="41148"/>
          <a:lstStyle/>
          <a:p>
            <a:endParaRPr lang="en-US"/>
          </a:p>
        </p:txBody>
      </p:sp>
      <p:sp>
        <p:nvSpPr>
          <p:cNvPr id="12306" name="Rectangle 43"/>
          <p:cNvSpPr>
            <a:spLocks noChangeArrowheads="1"/>
          </p:cNvSpPr>
          <p:nvPr/>
        </p:nvSpPr>
        <p:spPr bwMode="auto">
          <a:xfrm>
            <a:off x="2400300" y="6125052"/>
            <a:ext cx="297180" cy="247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-20</a:t>
            </a:r>
            <a:endParaRPr lang="en-US"/>
          </a:p>
        </p:txBody>
      </p:sp>
      <p:sp>
        <p:nvSpPr>
          <p:cNvPr id="12307" name="Line 44"/>
          <p:cNvSpPr>
            <a:spLocks noChangeShapeType="1"/>
          </p:cNvSpPr>
          <p:nvPr/>
        </p:nvSpPr>
        <p:spPr bwMode="auto">
          <a:xfrm>
            <a:off x="3621882" y="6005037"/>
            <a:ext cx="0" cy="814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82296" tIns="41148" rIns="82296" bIns="41148"/>
          <a:lstStyle/>
          <a:p>
            <a:endParaRPr lang="en-US"/>
          </a:p>
        </p:txBody>
      </p:sp>
      <p:sp>
        <p:nvSpPr>
          <p:cNvPr id="12308" name="Rectangle 45"/>
          <p:cNvSpPr>
            <a:spLocks noChangeArrowheads="1"/>
          </p:cNvSpPr>
          <p:nvPr/>
        </p:nvSpPr>
        <p:spPr bwMode="auto">
          <a:xfrm>
            <a:off x="3569018" y="6125052"/>
            <a:ext cx="114300" cy="247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0</a:t>
            </a:r>
            <a:endParaRPr lang="en-US"/>
          </a:p>
        </p:txBody>
      </p:sp>
      <p:sp>
        <p:nvSpPr>
          <p:cNvPr id="12309" name="Line 46"/>
          <p:cNvSpPr>
            <a:spLocks noChangeShapeType="1"/>
          </p:cNvSpPr>
          <p:nvPr/>
        </p:nvSpPr>
        <p:spPr bwMode="auto">
          <a:xfrm>
            <a:off x="4703445" y="6005037"/>
            <a:ext cx="0" cy="814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82296" tIns="41148" rIns="82296" bIns="41148"/>
          <a:lstStyle/>
          <a:p>
            <a:endParaRPr lang="en-US"/>
          </a:p>
        </p:txBody>
      </p:sp>
      <p:sp>
        <p:nvSpPr>
          <p:cNvPr id="12310" name="Rectangle 47"/>
          <p:cNvSpPr>
            <a:spLocks noChangeArrowheads="1"/>
          </p:cNvSpPr>
          <p:nvPr/>
        </p:nvSpPr>
        <p:spPr bwMode="auto">
          <a:xfrm>
            <a:off x="4593432" y="6125052"/>
            <a:ext cx="228600" cy="247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20</a:t>
            </a:r>
            <a:endParaRPr lang="en-US"/>
          </a:p>
        </p:txBody>
      </p:sp>
      <p:sp>
        <p:nvSpPr>
          <p:cNvPr id="12311" name="Line 48"/>
          <p:cNvSpPr>
            <a:spLocks noChangeShapeType="1"/>
          </p:cNvSpPr>
          <p:nvPr/>
        </p:nvSpPr>
        <p:spPr bwMode="auto">
          <a:xfrm>
            <a:off x="5780723" y="6005037"/>
            <a:ext cx="0" cy="814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82296" tIns="41148" rIns="82296" bIns="41148"/>
          <a:lstStyle/>
          <a:p>
            <a:endParaRPr lang="en-US"/>
          </a:p>
        </p:txBody>
      </p:sp>
      <p:sp>
        <p:nvSpPr>
          <p:cNvPr id="12312" name="Rectangle 49"/>
          <p:cNvSpPr>
            <a:spLocks noChangeArrowheads="1"/>
          </p:cNvSpPr>
          <p:nvPr/>
        </p:nvSpPr>
        <p:spPr bwMode="auto">
          <a:xfrm>
            <a:off x="5669280" y="6125052"/>
            <a:ext cx="228600" cy="247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40</a:t>
            </a:r>
            <a:endParaRPr lang="en-US"/>
          </a:p>
        </p:txBody>
      </p:sp>
      <p:sp>
        <p:nvSpPr>
          <p:cNvPr id="12313" name="Line 50"/>
          <p:cNvSpPr>
            <a:spLocks noChangeShapeType="1"/>
          </p:cNvSpPr>
          <p:nvPr/>
        </p:nvSpPr>
        <p:spPr bwMode="auto">
          <a:xfrm>
            <a:off x="6862287" y="6005037"/>
            <a:ext cx="0" cy="814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82296" tIns="41148" rIns="82296" bIns="41148"/>
          <a:lstStyle/>
          <a:p>
            <a:endParaRPr lang="en-US"/>
          </a:p>
        </p:txBody>
      </p:sp>
      <p:sp>
        <p:nvSpPr>
          <p:cNvPr id="12314" name="Rectangle 51"/>
          <p:cNvSpPr>
            <a:spLocks noChangeArrowheads="1"/>
          </p:cNvSpPr>
          <p:nvPr/>
        </p:nvSpPr>
        <p:spPr bwMode="auto">
          <a:xfrm>
            <a:off x="6750844" y="6125052"/>
            <a:ext cx="228600" cy="247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60</a:t>
            </a:r>
            <a:endParaRPr lang="en-US"/>
          </a:p>
        </p:txBody>
      </p:sp>
      <p:sp>
        <p:nvSpPr>
          <p:cNvPr id="12315" name="Line 52"/>
          <p:cNvSpPr>
            <a:spLocks noChangeShapeType="1"/>
          </p:cNvSpPr>
          <p:nvPr/>
        </p:nvSpPr>
        <p:spPr bwMode="auto">
          <a:xfrm>
            <a:off x="7939564" y="6005037"/>
            <a:ext cx="0" cy="8143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82296" tIns="41148" rIns="82296" bIns="41148"/>
          <a:lstStyle/>
          <a:p>
            <a:endParaRPr lang="en-US"/>
          </a:p>
        </p:txBody>
      </p:sp>
      <p:sp>
        <p:nvSpPr>
          <p:cNvPr id="12316" name="Rectangle 53"/>
          <p:cNvSpPr>
            <a:spLocks noChangeArrowheads="1"/>
          </p:cNvSpPr>
          <p:nvPr/>
        </p:nvSpPr>
        <p:spPr bwMode="auto">
          <a:xfrm>
            <a:off x="7828122" y="6125052"/>
            <a:ext cx="228600" cy="247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dirty="0">
                <a:solidFill>
                  <a:srgbClr val="000000"/>
                </a:solidFill>
                <a:latin typeface="Arial" charset="0"/>
              </a:rPr>
              <a:t>80</a:t>
            </a:r>
            <a:endParaRPr lang="en-US" dirty="0"/>
          </a:p>
        </p:txBody>
      </p:sp>
      <p:sp>
        <p:nvSpPr>
          <p:cNvPr id="12317" name="Rectangle 54"/>
          <p:cNvSpPr>
            <a:spLocks noChangeArrowheads="1"/>
          </p:cNvSpPr>
          <p:nvPr/>
        </p:nvSpPr>
        <p:spPr bwMode="auto">
          <a:xfrm>
            <a:off x="2853214" y="6322220"/>
            <a:ext cx="4420553" cy="247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Difference "will never attend" poorest-richest (%)</a:t>
            </a:r>
            <a:endParaRPr lang="en-US"/>
          </a:p>
        </p:txBody>
      </p:sp>
      <p:sp>
        <p:nvSpPr>
          <p:cNvPr id="12318" name="Line 55"/>
          <p:cNvSpPr>
            <a:spLocks noChangeShapeType="1"/>
          </p:cNvSpPr>
          <p:nvPr/>
        </p:nvSpPr>
        <p:spPr bwMode="auto">
          <a:xfrm flipV="1">
            <a:off x="1910239" y="1228725"/>
            <a:ext cx="0" cy="47763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82296" tIns="41148" rIns="82296" bIns="41148"/>
          <a:lstStyle/>
          <a:p>
            <a:endParaRPr lang="en-US"/>
          </a:p>
        </p:txBody>
      </p:sp>
      <p:sp>
        <p:nvSpPr>
          <p:cNvPr id="12319" name="Rectangle 56"/>
          <p:cNvSpPr>
            <a:spLocks noChangeArrowheads="1"/>
          </p:cNvSpPr>
          <p:nvPr/>
        </p:nvSpPr>
        <p:spPr bwMode="auto">
          <a:xfrm>
            <a:off x="1217295" y="5557838"/>
            <a:ext cx="605790" cy="247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Bolivia</a:t>
            </a:r>
            <a:endParaRPr lang="en-US"/>
          </a:p>
        </p:txBody>
      </p:sp>
      <p:sp>
        <p:nvSpPr>
          <p:cNvPr id="12320" name="Rectangle 57"/>
          <p:cNvSpPr>
            <a:spLocks noChangeArrowheads="1"/>
          </p:cNvSpPr>
          <p:nvPr/>
        </p:nvSpPr>
        <p:spPr bwMode="auto">
          <a:xfrm>
            <a:off x="838677" y="5216367"/>
            <a:ext cx="1017270" cy="247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Kyrgyzstan</a:t>
            </a:r>
            <a:endParaRPr lang="en-US"/>
          </a:p>
        </p:txBody>
      </p:sp>
      <p:sp>
        <p:nvSpPr>
          <p:cNvPr id="12321" name="Rectangle 58"/>
          <p:cNvSpPr>
            <a:spLocks noChangeArrowheads="1"/>
          </p:cNvSpPr>
          <p:nvPr/>
        </p:nvSpPr>
        <p:spPr bwMode="auto">
          <a:xfrm>
            <a:off x="1150144" y="4874895"/>
            <a:ext cx="685800" cy="247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Zambia</a:t>
            </a:r>
            <a:endParaRPr lang="en-US"/>
          </a:p>
        </p:txBody>
      </p:sp>
      <p:sp>
        <p:nvSpPr>
          <p:cNvPr id="12322" name="Rectangle 59"/>
          <p:cNvSpPr>
            <a:spLocks noChangeArrowheads="1"/>
          </p:cNvSpPr>
          <p:nvPr/>
        </p:nvSpPr>
        <p:spPr bwMode="auto">
          <a:xfrm>
            <a:off x="1318737" y="4534853"/>
            <a:ext cx="514350" cy="247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Brazil</a:t>
            </a:r>
            <a:endParaRPr lang="en-US"/>
          </a:p>
        </p:txBody>
      </p:sp>
      <p:sp>
        <p:nvSpPr>
          <p:cNvPr id="12323" name="Rectangle 60"/>
          <p:cNvSpPr>
            <a:spLocks noChangeArrowheads="1"/>
          </p:cNvSpPr>
          <p:nvPr/>
        </p:nvSpPr>
        <p:spPr bwMode="auto">
          <a:xfrm>
            <a:off x="972979" y="4193382"/>
            <a:ext cx="868680" cy="247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Colombia</a:t>
            </a:r>
            <a:endParaRPr lang="en-US"/>
          </a:p>
        </p:txBody>
      </p:sp>
      <p:sp>
        <p:nvSpPr>
          <p:cNvPr id="12324" name="Rectangle 61"/>
          <p:cNvSpPr>
            <a:spLocks noChangeArrowheads="1"/>
          </p:cNvSpPr>
          <p:nvPr/>
        </p:nvSpPr>
        <p:spPr bwMode="auto">
          <a:xfrm>
            <a:off x="910114" y="3856197"/>
            <a:ext cx="937260" cy="247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Cambodia</a:t>
            </a:r>
            <a:endParaRPr lang="en-US"/>
          </a:p>
        </p:txBody>
      </p:sp>
      <p:sp>
        <p:nvSpPr>
          <p:cNvPr id="12325" name="Rectangle 62"/>
          <p:cNvSpPr>
            <a:spLocks noChangeArrowheads="1"/>
          </p:cNvSpPr>
          <p:nvPr/>
        </p:nvSpPr>
        <p:spPr bwMode="auto">
          <a:xfrm>
            <a:off x="895827" y="3516155"/>
            <a:ext cx="960120" cy="247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DR Congo</a:t>
            </a:r>
            <a:endParaRPr lang="en-US"/>
          </a:p>
        </p:txBody>
      </p:sp>
      <p:sp>
        <p:nvSpPr>
          <p:cNvPr id="12326" name="Rectangle 63"/>
          <p:cNvSpPr>
            <a:spLocks noChangeArrowheads="1"/>
          </p:cNvSpPr>
          <p:nvPr/>
        </p:nvSpPr>
        <p:spPr bwMode="auto">
          <a:xfrm>
            <a:off x="1223010" y="3174683"/>
            <a:ext cx="617220" cy="247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Liberia</a:t>
            </a:r>
            <a:endParaRPr lang="en-US"/>
          </a:p>
        </p:txBody>
      </p:sp>
      <p:sp>
        <p:nvSpPr>
          <p:cNvPr id="12327" name="Rectangle 64"/>
          <p:cNvSpPr>
            <a:spLocks noChangeArrowheads="1"/>
          </p:cNvSpPr>
          <p:nvPr/>
        </p:nvSpPr>
        <p:spPr bwMode="auto">
          <a:xfrm>
            <a:off x="1261587" y="2833212"/>
            <a:ext cx="582930" cy="247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Kenya</a:t>
            </a:r>
            <a:endParaRPr lang="en-US"/>
          </a:p>
        </p:txBody>
      </p:sp>
      <p:sp>
        <p:nvSpPr>
          <p:cNvPr id="12328" name="Rectangle 65"/>
          <p:cNvSpPr>
            <a:spLocks noChangeArrowheads="1"/>
          </p:cNvSpPr>
          <p:nvPr/>
        </p:nvSpPr>
        <p:spPr bwMode="auto">
          <a:xfrm>
            <a:off x="751523" y="2491740"/>
            <a:ext cx="1097280" cy="247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Timor-Leste</a:t>
            </a:r>
            <a:endParaRPr lang="en-US"/>
          </a:p>
        </p:txBody>
      </p:sp>
      <p:sp>
        <p:nvSpPr>
          <p:cNvPr id="12329" name="Rectangle 66"/>
          <p:cNvSpPr>
            <a:spLocks noChangeArrowheads="1"/>
          </p:cNvSpPr>
          <p:nvPr/>
        </p:nvSpPr>
        <p:spPr bwMode="auto">
          <a:xfrm>
            <a:off x="1227297" y="2150270"/>
            <a:ext cx="617220" cy="247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Ghana</a:t>
            </a:r>
            <a:endParaRPr lang="en-US"/>
          </a:p>
        </p:txBody>
      </p:sp>
      <p:sp>
        <p:nvSpPr>
          <p:cNvPr id="12330" name="Rectangle 67"/>
          <p:cNvSpPr>
            <a:spLocks noChangeArrowheads="1"/>
          </p:cNvSpPr>
          <p:nvPr/>
        </p:nvSpPr>
        <p:spPr bwMode="auto">
          <a:xfrm>
            <a:off x="1188720" y="1810227"/>
            <a:ext cx="651510" cy="247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Yemen</a:t>
            </a:r>
            <a:endParaRPr lang="en-US"/>
          </a:p>
        </p:txBody>
      </p:sp>
      <p:sp>
        <p:nvSpPr>
          <p:cNvPr id="12331" name="Rectangle 68"/>
          <p:cNvSpPr>
            <a:spLocks noChangeArrowheads="1"/>
          </p:cNvSpPr>
          <p:nvPr/>
        </p:nvSpPr>
        <p:spPr bwMode="auto">
          <a:xfrm>
            <a:off x="1188720" y="1468755"/>
            <a:ext cx="651510" cy="247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600">
                <a:solidFill>
                  <a:srgbClr val="000000"/>
                </a:solidFill>
                <a:latin typeface="Arial" charset="0"/>
              </a:rPr>
              <a:t>Nigeria</a:t>
            </a:r>
            <a:endParaRPr lang="en-US"/>
          </a:p>
        </p:txBody>
      </p:sp>
      <p:sp>
        <p:nvSpPr>
          <p:cNvPr id="12332" name="Text Box 4"/>
          <p:cNvSpPr txBox="1">
            <a:spLocks noChangeArrowheads="1"/>
          </p:cNvSpPr>
          <p:nvPr/>
        </p:nvSpPr>
        <p:spPr bwMode="auto">
          <a:xfrm>
            <a:off x="0" y="6597352"/>
            <a:ext cx="9486912" cy="252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296" tIns="41148" rIns="82296" bIns="41148">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100" dirty="0">
                <a:latin typeface="+mj-lt"/>
                <a:cs typeface="Arial" charset="0"/>
              </a:rPr>
              <a:t>Source: Household survey data, 2006-2010. Data for children of primary school age</a:t>
            </a:r>
            <a:r>
              <a:rPr lang="en-US" sz="1100" dirty="0">
                <a:latin typeface="Arial" charset="0"/>
                <a:cs typeface="Arial" charset="0"/>
              </a:rPr>
              <a:t>.</a:t>
            </a:r>
          </a:p>
        </p:txBody>
      </p:sp>
      <p:sp>
        <p:nvSpPr>
          <p:cNvPr id="12290" name="Rectangle 3"/>
          <p:cNvSpPr>
            <a:spLocks noGrp="1" noChangeArrowheads="1"/>
          </p:cNvSpPr>
          <p:nvPr>
            <p:ph type="title" idx="4294967295"/>
          </p:nvPr>
        </p:nvSpPr>
        <p:spPr>
          <a:xfrm>
            <a:off x="1188720" y="764703"/>
            <a:ext cx="7955280" cy="1045524"/>
          </a:xfrm>
          <a:noFill/>
        </p:spPr>
        <p:txBody>
          <a:bodyPr lIns="0" tIns="0" rIns="0" bIns="0" anchor="t">
            <a:noAutofit/>
          </a:bodyPr>
          <a:lstStyle/>
          <a:p>
            <a:pPr algn="ctr" eaLnBrk="1" hangingPunct="1">
              <a:lnSpc>
                <a:spcPct val="95000"/>
              </a:lnSpc>
            </a:pPr>
            <a:r>
              <a:rPr lang="en-US" sz="2000" b="1" dirty="0">
                <a:cs typeface="Arial" charset="0"/>
              </a:rPr>
              <a:t>Out-of-school children from poor </a:t>
            </a:r>
            <a:r>
              <a:rPr lang="en-US" sz="2000" b="1" dirty="0" smtClean="0">
                <a:cs typeface="Arial" charset="0"/>
              </a:rPr>
              <a:t>households are </a:t>
            </a:r>
            <a:r>
              <a:rPr lang="en-US" sz="2000" b="1" dirty="0">
                <a:cs typeface="Arial" charset="0"/>
              </a:rPr>
              <a:t>more likely to never attend school</a:t>
            </a:r>
          </a:p>
        </p:txBody>
      </p:sp>
      <p:sp>
        <p:nvSpPr>
          <p:cNvPr id="69" name="TextBox 68"/>
          <p:cNvSpPr txBox="1"/>
          <p:nvPr/>
        </p:nvSpPr>
        <p:spPr>
          <a:xfrm>
            <a:off x="971600" y="159023"/>
            <a:ext cx="7920880" cy="461665"/>
          </a:xfrm>
          <a:prstGeom prst="rect">
            <a:avLst/>
          </a:prstGeom>
          <a:noFill/>
        </p:spPr>
        <p:txBody>
          <a:bodyPr wrap="square" rtlCol="0">
            <a:spAutoFit/>
          </a:bodyPr>
          <a:lstStyle/>
          <a:p>
            <a:r>
              <a:rPr lang="en-GB" sz="2400" b="1" dirty="0" smtClean="0">
                <a:solidFill>
                  <a:srgbClr val="0070C0"/>
                </a:solidFill>
              </a:rPr>
              <a:t>Large differences across countries in equity</a:t>
            </a:r>
            <a:endParaRPr lang="en-GB" sz="2400" b="1" dirty="0">
              <a:solidFill>
                <a:srgbClr val="0070C0"/>
              </a:solidFill>
            </a:endParaRPr>
          </a:p>
        </p:txBody>
      </p:sp>
    </p:spTree>
    <p:extLst>
      <p:ext uri="{BB962C8B-B14F-4D97-AF65-F5344CB8AC3E}">
        <p14:creationId xmlns:p14="http://schemas.microsoft.com/office/powerpoint/2010/main" val="3610926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602000"/>
            <a:ext cx="8280464" cy="4851336"/>
          </a:xfrm>
        </p:spPr>
        <p:txBody>
          <a:bodyPr>
            <a:normAutofit/>
          </a:bodyPr>
          <a:lstStyle/>
          <a:p>
            <a:r>
              <a:rPr lang="en-GB" dirty="0" smtClean="0"/>
              <a:t>Key contribution for Strand C is measurement for inclusion</a:t>
            </a:r>
          </a:p>
          <a:p>
            <a:pPr lvl="1"/>
            <a:r>
              <a:rPr lang="en-GB" dirty="0" smtClean="0"/>
              <a:t>How can we add meaning to access?</a:t>
            </a:r>
          </a:p>
          <a:p>
            <a:pPr lvl="1"/>
            <a:r>
              <a:rPr lang="en-GB" dirty="0" smtClean="0"/>
              <a:t>Can we provide a more complete picture on knowledge and skills for the PISA cohort?</a:t>
            </a:r>
          </a:p>
          <a:p>
            <a:r>
              <a:rPr lang="en-GB" dirty="0" smtClean="0"/>
              <a:t>What do we need to answer the questions: </a:t>
            </a:r>
          </a:p>
          <a:p>
            <a:pPr lvl="1"/>
            <a:r>
              <a:rPr lang="en-GB" dirty="0" smtClean="0"/>
              <a:t>Who is excluded? </a:t>
            </a:r>
            <a:r>
              <a:rPr lang="en-GB" dirty="0"/>
              <a:t>And why?</a:t>
            </a:r>
            <a:endParaRPr lang="en-GB" dirty="0" smtClean="0"/>
          </a:p>
          <a:p>
            <a:pPr lvl="1"/>
            <a:r>
              <a:rPr lang="en-GB" dirty="0" smtClean="0"/>
              <a:t>What do they know and can do? And how did they get there?</a:t>
            </a:r>
          </a:p>
        </p:txBody>
      </p:sp>
      <p:sp>
        <p:nvSpPr>
          <p:cNvPr id="3" name="Slide Number Placeholder 2"/>
          <p:cNvSpPr>
            <a:spLocks noGrp="1"/>
          </p:cNvSpPr>
          <p:nvPr>
            <p:ph type="sldNum" sz="quarter" idx="4"/>
          </p:nvPr>
        </p:nvSpPr>
        <p:spPr/>
        <p:txBody>
          <a:bodyPr/>
          <a:lstStyle/>
          <a:p>
            <a:fld id="{85B40F36-E8C4-4DF3-A1E6-9A175CF93E0E}" type="slidenum">
              <a:rPr lang="en-US" smtClean="0"/>
              <a:pPr/>
              <a:t>7</a:t>
            </a:fld>
            <a:endParaRPr lang="en-US" dirty="0"/>
          </a:p>
        </p:txBody>
      </p:sp>
      <p:sp>
        <p:nvSpPr>
          <p:cNvPr id="4" name="Title 3"/>
          <p:cNvSpPr>
            <a:spLocks noGrp="1"/>
          </p:cNvSpPr>
          <p:nvPr>
            <p:ph type="title"/>
          </p:nvPr>
        </p:nvSpPr>
        <p:spPr/>
        <p:txBody>
          <a:bodyPr/>
          <a:lstStyle/>
          <a:p>
            <a:r>
              <a:rPr lang="en-GB" b="1" dirty="0" smtClean="0">
                <a:solidFill>
                  <a:srgbClr val="0070C0"/>
                </a:solidFill>
              </a:rPr>
              <a:t>Framing questions for today</a:t>
            </a:r>
            <a:endParaRPr lang="en-GB" b="1" dirty="0">
              <a:solidFill>
                <a:srgbClr val="0070C0"/>
              </a:solidFill>
            </a:endParaRPr>
          </a:p>
        </p:txBody>
      </p:sp>
    </p:spTree>
    <p:extLst>
      <p:ext uri="{BB962C8B-B14F-4D97-AF65-F5344CB8AC3E}">
        <p14:creationId xmlns:p14="http://schemas.microsoft.com/office/powerpoint/2010/main" val="239772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OECD PowerPoint template new logo">
  <a:themeElements>
    <a:clrScheme name="OECD PowerPoint template new logo 12">
      <a:dk1>
        <a:srgbClr val="FFFFFF"/>
      </a:dk1>
      <a:lt1>
        <a:srgbClr val="FFFFFF"/>
      </a:lt1>
      <a:dk2>
        <a:srgbClr val="FF9933"/>
      </a:dk2>
      <a:lt2>
        <a:srgbClr val="919191"/>
      </a:lt2>
      <a:accent1>
        <a:srgbClr val="00FF00"/>
      </a:accent1>
      <a:accent2>
        <a:srgbClr val="00AE00"/>
      </a:accent2>
      <a:accent3>
        <a:srgbClr val="FFFFFF"/>
      </a:accent3>
      <a:accent4>
        <a:srgbClr val="DADADA"/>
      </a:accent4>
      <a:accent5>
        <a:srgbClr val="AAFFAA"/>
      </a:accent5>
      <a:accent6>
        <a:srgbClr val="009D00"/>
      </a:accent6>
      <a:hlink>
        <a:srgbClr val="FC0128"/>
      </a:hlink>
      <a:folHlink>
        <a:srgbClr val="CECECE"/>
      </a:folHlink>
    </a:clrScheme>
    <a:fontScheme name="OECD PowerPoint template new logo">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ECD PowerPoint template new log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ECD PowerPoint template new log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ECD PowerPoint template new log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ECD PowerPoint template new log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ECD PowerPoint template new log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ECD PowerPoint template new log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ECD PowerPoint template new log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ECD PowerPoint template new logo 8">
        <a:dk1>
          <a:srgbClr val="FFFF00"/>
        </a:dk1>
        <a:lt1>
          <a:srgbClr val="FFFFFF"/>
        </a:lt1>
        <a:dk2>
          <a:srgbClr val="FF9933"/>
        </a:dk2>
        <a:lt2>
          <a:srgbClr val="919191"/>
        </a:lt2>
        <a:accent1>
          <a:srgbClr val="FFFF99"/>
        </a:accent1>
        <a:accent2>
          <a:srgbClr val="00AE00"/>
        </a:accent2>
        <a:accent3>
          <a:srgbClr val="FFFFFF"/>
        </a:accent3>
        <a:accent4>
          <a:srgbClr val="DADA00"/>
        </a:accent4>
        <a:accent5>
          <a:srgbClr val="FFFFC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9">
        <a:dk1>
          <a:srgbClr val="FFFF66"/>
        </a:dk1>
        <a:lt1>
          <a:srgbClr val="FFFFFF"/>
        </a:lt1>
        <a:dk2>
          <a:srgbClr val="000000"/>
        </a:dk2>
        <a:lt2>
          <a:srgbClr val="919191"/>
        </a:lt2>
        <a:accent1>
          <a:srgbClr val="618FFD"/>
        </a:accent1>
        <a:accent2>
          <a:srgbClr val="00AE00"/>
        </a:accent2>
        <a:accent3>
          <a:srgbClr val="FFFFFF"/>
        </a:accent3>
        <a:accent4>
          <a:srgbClr val="DADA56"/>
        </a:accent4>
        <a:accent5>
          <a:srgbClr val="B7C6FE"/>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10">
        <a:dk1>
          <a:srgbClr val="000000"/>
        </a:dk1>
        <a:lt1>
          <a:srgbClr val="FFFFFF"/>
        </a:lt1>
        <a:dk2>
          <a:srgbClr val="FF9933"/>
        </a:dk2>
        <a:lt2>
          <a:srgbClr val="919191"/>
        </a:lt2>
        <a:accent1>
          <a:srgbClr val="FFFF99"/>
        </a:accent1>
        <a:accent2>
          <a:srgbClr val="00AE00"/>
        </a:accent2>
        <a:accent3>
          <a:srgbClr val="FFFFFF"/>
        </a:accent3>
        <a:accent4>
          <a:srgbClr val="000000"/>
        </a:accent4>
        <a:accent5>
          <a:srgbClr val="FFFFC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11">
        <a:dk1>
          <a:srgbClr val="000000"/>
        </a:dk1>
        <a:lt1>
          <a:srgbClr val="FFFFFF"/>
        </a:lt1>
        <a:dk2>
          <a:srgbClr val="FF9933"/>
        </a:dk2>
        <a:lt2>
          <a:srgbClr val="919191"/>
        </a:lt2>
        <a:accent1>
          <a:srgbClr val="00FF00"/>
        </a:accent1>
        <a:accent2>
          <a:srgbClr val="00AE00"/>
        </a:accent2>
        <a:accent3>
          <a:srgbClr val="FFFFFF"/>
        </a:accent3>
        <a:accent4>
          <a:srgbClr val="000000"/>
        </a:accent4>
        <a:accent5>
          <a:srgbClr val="AAFFA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12">
        <a:dk1>
          <a:srgbClr val="FFFFFF"/>
        </a:dk1>
        <a:lt1>
          <a:srgbClr val="FFFFFF"/>
        </a:lt1>
        <a:dk2>
          <a:srgbClr val="FF9933"/>
        </a:dk2>
        <a:lt2>
          <a:srgbClr val="919191"/>
        </a:lt2>
        <a:accent1>
          <a:srgbClr val="00FF00"/>
        </a:accent1>
        <a:accent2>
          <a:srgbClr val="00AE00"/>
        </a:accent2>
        <a:accent3>
          <a:srgbClr val="FFFFFF"/>
        </a:accent3>
        <a:accent4>
          <a:srgbClr val="DADADA"/>
        </a:accent4>
        <a:accent5>
          <a:srgbClr val="AAFFA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OECD_English_white</Template>
  <TotalTime>3716</TotalTime>
  <Words>829</Words>
  <Application>Microsoft Office PowerPoint</Application>
  <PresentationFormat>On-screen Show (4:3)</PresentationFormat>
  <Paragraphs>104</Paragraphs>
  <Slides>7</Slides>
  <Notes>4</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OECD_English_white</vt:lpstr>
      <vt:lpstr>1_OECD PowerPoint template new logo</vt:lpstr>
      <vt:lpstr>PowerPoint Presentation</vt:lpstr>
      <vt:lpstr>PowerPoint Presentation</vt:lpstr>
      <vt:lpstr>The challenge of PISA for Development</vt:lpstr>
      <vt:lpstr>PowerPoint Presentation</vt:lpstr>
      <vt:lpstr>Out-of-school children of lower secondary school age, Pakistan, 2006-07</vt:lpstr>
      <vt:lpstr>Out-of-school children from poor households are more likely to never attend school</vt:lpstr>
      <vt:lpstr>Framing questions for today</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PISAforDevelopment</dc:title>
  <dc:creator>OECD</dc:creator>
  <cp:lastModifiedBy>ZOIDO Pablo</cp:lastModifiedBy>
  <cp:revision>297</cp:revision>
  <dcterms:created xsi:type="dcterms:W3CDTF">2012-11-13T16:43:26Z</dcterms:created>
  <dcterms:modified xsi:type="dcterms:W3CDTF">2014-09-30T16:54:47Z</dcterms:modified>
</cp:coreProperties>
</file>